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1" r:id="rId4"/>
    <p:sldId id="258" r:id="rId5"/>
    <p:sldId id="259" r:id="rId6"/>
    <p:sldId id="262" r:id="rId7"/>
    <p:sldId id="263" r:id="rId8"/>
    <p:sldId id="264" r:id="rId9"/>
    <p:sldId id="260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D3BDD-DF66-435E-B0A8-9D67742DF0AA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FA783-8FB6-4E05-A008-87EFD9ACE6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C6D7D-C080-441F-9CCB-E05796719995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F9669-4D7D-4A28-A810-E2F2797261D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C0C00-35BF-4C49-B608-330DEFC9C7BC}" type="datetimeFigureOut">
              <a:rPr lang="pt-BR" smtClean="0"/>
              <a:pPr/>
              <a:t>27/2/2013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0F398-0031-4E77-88C5-CC34E18BFDE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solidFill>
                  <a:schemeClr val="tx2"/>
                </a:solidFill>
              </a:rPr>
              <a:t>Projeto de Reengenharia da Polícia </a:t>
            </a:r>
            <a:r>
              <a:rPr lang="pt-BR" sz="3600" dirty="0" smtClean="0">
                <a:solidFill>
                  <a:schemeClr val="tx2"/>
                </a:solidFill>
              </a:rPr>
              <a:t>Civil</a:t>
            </a:r>
            <a:endParaRPr lang="pt-BR" sz="3600" dirty="0">
              <a:solidFill>
                <a:schemeClr val="tx2"/>
              </a:solidFill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7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4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7844408" cy="720081"/>
          </a:xfrm>
        </p:spPr>
        <p:txBody>
          <a:bodyPr>
            <a:normAutofit fontScale="90000"/>
          </a:bodyPr>
          <a:lstStyle/>
          <a:p>
            <a:pPr algn="l"/>
            <a:r>
              <a:rPr lang="pt-BR" sz="2800" dirty="0">
                <a:solidFill>
                  <a:schemeClr val="tx2"/>
                </a:solidFill>
              </a:rPr>
              <a:t>O que é o </a:t>
            </a:r>
            <a:r>
              <a:rPr lang="pt-BR" sz="2800" dirty="0" smtClean="0">
                <a:solidFill>
                  <a:schemeClr val="tx2"/>
                </a:solidFill>
              </a:rPr>
              <a:t>Projeto:</a:t>
            </a:r>
            <a:r>
              <a:rPr lang="pt-BR" sz="2800" dirty="0">
                <a:solidFill>
                  <a:schemeClr val="tx2"/>
                </a:solidFill>
              </a:rPr>
              <a:t/>
            </a:r>
            <a:br>
              <a:rPr lang="pt-BR" sz="2800" dirty="0">
                <a:solidFill>
                  <a:schemeClr val="tx2"/>
                </a:solidFill>
              </a:rPr>
            </a:br>
            <a:endParaRPr lang="pt-BR" sz="2800" dirty="0">
              <a:solidFill>
                <a:schemeClr val="tx2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9552" y="3429000"/>
            <a:ext cx="8064896" cy="2304256"/>
          </a:xfrm>
        </p:spPr>
        <p:txBody>
          <a:bodyPr>
            <a:normAutofit/>
          </a:bodyPr>
          <a:lstStyle/>
          <a:p>
            <a:pPr algn="just"/>
            <a:endParaRPr lang="pt-BR" sz="18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1800" dirty="0" smtClean="0">
                <a:solidFill>
                  <a:schemeClr val="tx2"/>
                </a:solidFill>
              </a:rPr>
              <a:t> Implementação e distribuição de Delegacias; </a:t>
            </a:r>
          </a:p>
          <a:p>
            <a:pPr algn="just">
              <a:buFont typeface="Wingdings" pitchFamily="2" charset="2"/>
              <a:buChar char="v"/>
            </a:pPr>
            <a:endParaRPr lang="pt-BR" sz="18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1800" dirty="0" smtClean="0">
                <a:solidFill>
                  <a:schemeClr val="tx2"/>
                </a:solidFill>
              </a:rPr>
              <a:t>Melhora no gerenciamento de </a:t>
            </a:r>
            <a:r>
              <a:rPr lang="pt-BR" sz="1800" dirty="0" smtClean="0">
                <a:solidFill>
                  <a:schemeClr val="tx2"/>
                </a:solidFill>
              </a:rPr>
              <a:t>informações, análise </a:t>
            </a:r>
            <a:r>
              <a:rPr lang="pt-BR" sz="1800" dirty="0" smtClean="0">
                <a:solidFill>
                  <a:schemeClr val="tx2"/>
                </a:solidFill>
              </a:rPr>
              <a:t>de dados e; </a:t>
            </a:r>
          </a:p>
          <a:p>
            <a:pPr algn="just">
              <a:buFont typeface="Wingdings" pitchFamily="2" charset="2"/>
              <a:buChar char="v"/>
            </a:pPr>
            <a:endParaRPr lang="pt-BR" sz="18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1800" dirty="0" smtClean="0">
                <a:solidFill>
                  <a:schemeClr val="tx2"/>
                </a:solidFill>
              </a:rPr>
              <a:t>Atuação estratégica e preventiva. </a:t>
            </a:r>
            <a:endParaRPr lang="pt-BR" sz="1800" dirty="0">
              <a:solidFill>
                <a:schemeClr val="tx2"/>
              </a:solidFill>
            </a:endParaRPr>
          </a:p>
          <a:p>
            <a:pPr lvl="0" algn="l"/>
            <a:endParaRPr lang="pt-BR" sz="2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pt-BR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7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3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467544" y="2204864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>
                <a:solidFill>
                  <a:schemeClr val="tx2"/>
                </a:solidFill>
              </a:rPr>
              <a:t>O projeto visa recuperar o papel institucional da Polícia Civil fomentando a atuação de uma polícia de inteligência, através da definição de critérios técnicos para: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29600" cy="504056"/>
          </a:xfrm>
        </p:spPr>
        <p:txBody>
          <a:bodyPr>
            <a:normAutofit/>
          </a:bodyPr>
          <a:lstStyle/>
          <a:p>
            <a:r>
              <a:rPr lang="pt-BR" sz="2500" dirty="0" smtClean="0">
                <a:solidFill>
                  <a:schemeClr val="tx2"/>
                </a:solidFill>
              </a:rPr>
              <a:t>Diretrizes do projeto</a:t>
            </a:r>
            <a:endParaRPr lang="pt-BR" sz="2500" dirty="0">
              <a:solidFill>
                <a:schemeClr val="tx2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060847"/>
            <a:ext cx="8229600" cy="3528393"/>
          </a:xfrm>
        </p:spPr>
        <p:txBody>
          <a:bodyPr>
            <a:normAutofit lnSpcReduction="10000"/>
          </a:bodyPr>
          <a:lstStyle/>
          <a:p>
            <a:pPr lvl="0"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tx2"/>
                </a:solidFill>
              </a:rPr>
              <a:t>Agrupamento de delegacias; </a:t>
            </a:r>
          </a:p>
          <a:p>
            <a:pPr lvl="0"/>
            <a:endParaRPr lang="pt-BR" sz="1600" dirty="0" smtClean="0">
              <a:solidFill>
                <a:schemeClr val="tx2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tx2"/>
                </a:solidFill>
              </a:rPr>
              <a:t> </a:t>
            </a:r>
            <a:r>
              <a:rPr lang="pt-BR" sz="1600" dirty="0" err="1" smtClean="0">
                <a:solidFill>
                  <a:schemeClr val="tx2"/>
                </a:solidFill>
              </a:rPr>
              <a:t>Recapacitação</a:t>
            </a:r>
            <a:r>
              <a:rPr lang="pt-BR" sz="1600" dirty="0" smtClean="0">
                <a:solidFill>
                  <a:schemeClr val="tx2"/>
                </a:solidFill>
              </a:rPr>
              <a:t> profissional dos policiais; </a:t>
            </a:r>
          </a:p>
          <a:p>
            <a:pPr lvl="0"/>
            <a:endParaRPr lang="pt-BR" sz="1600" dirty="0" smtClean="0">
              <a:solidFill>
                <a:schemeClr val="tx2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tx2"/>
                </a:solidFill>
              </a:rPr>
              <a:t> Conscientização do verdadeiro papel e importância da polícia civil e seus integrantes, com recuperação do perfil institucional;</a:t>
            </a:r>
          </a:p>
          <a:p>
            <a:pPr lvl="0"/>
            <a:endParaRPr lang="pt-BR" sz="1600" dirty="0" smtClean="0">
              <a:solidFill>
                <a:schemeClr val="tx2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tx2"/>
                </a:solidFill>
              </a:rPr>
              <a:t> Novas formas de interlocução com as demais instituições e a sociedade; </a:t>
            </a:r>
          </a:p>
          <a:p>
            <a:pPr lvl="0"/>
            <a:endParaRPr lang="pt-BR" sz="1600" dirty="0" smtClean="0">
              <a:solidFill>
                <a:schemeClr val="tx2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tx2"/>
                </a:solidFill>
              </a:rPr>
              <a:t>  Construção de prédios especificamente concebidos para abrigar uma polícia de inteligência;</a:t>
            </a:r>
          </a:p>
          <a:p>
            <a:pPr lvl="0"/>
            <a:endParaRPr lang="pt-BR" sz="1600" dirty="0" smtClean="0">
              <a:solidFill>
                <a:schemeClr val="tx2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pt-BR" sz="1600" dirty="0" smtClean="0">
                <a:solidFill>
                  <a:schemeClr val="tx2"/>
                </a:solidFill>
              </a:rPr>
              <a:t> Concepção de critérios objetivos para a implantação de novos distritos e alocação de efetivos.</a:t>
            </a:r>
          </a:p>
          <a:p>
            <a:pPr>
              <a:buNone/>
            </a:pPr>
            <a:endParaRPr lang="pt-BR" dirty="0"/>
          </a:p>
        </p:txBody>
      </p:sp>
      <p:cxnSp>
        <p:nvCxnSpPr>
          <p:cNvPr id="4" name="Conector reto 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7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3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1268761"/>
            <a:ext cx="7772400" cy="360040"/>
          </a:xfrm>
        </p:spPr>
        <p:txBody>
          <a:bodyPr>
            <a:noAutofit/>
          </a:bodyPr>
          <a:lstStyle/>
          <a:p>
            <a:pPr algn="l"/>
            <a:r>
              <a:rPr lang="pt-BR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/>
            </a:r>
            <a:br>
              <a:rPr lang="pt-BR" sz="28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pt-BR" sz="2500" dirty="0" smtClean="0">
                <a:solidFill>
                  <a:schemeClr val="tx2"/>
                </a:solidFill>
              </a:rPr>
              <a:t>Diagnóstico:</a:t>
            </a:r>
            <a:r>
              <a:rPr lang="pt-BR" sz="2500" dirty="0">
                <a:solidFill>
                  <a:schemeClr val="tx2"/>
                </a:solidFill>
              </a:rPr>
              <a:t/>
            </a:r>
            <a:br>
              <a:rPr lang="pt-BR" sz="2500" dirty="0">
                <a:solidFill>
                  <a:schemeClr val="tx2"/>
                </a:solidFill>
              </a:rPr>
            </a:br>
            <a:endParaRPr lang="pt-BR" sz="2500" dirty="0">
              <a:solidFill>
                <a:schemeClr val="tx2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7992888" cy="3744416"/>
          </a:xfrm>
        </p:spPr>
        <p:txBody>
          <a:bodyPr>
            <a:normAutofit fontScale="47500" lnSpcReduction="20000"/>
          </a:bodyPr>
          <a:lstStyle/>
          <a:p>
            <a:pPr algn="just"/>
            <a:endParaRPr lang="pt-BR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pt-BR" dirty="0" smtClean="0">
                <a:solidFill>
                  <a:schemeClr val="tx2"/>
                </a:solidFill>
              </a:rPr>
              <a:t>No </a:t>
            </a:r>
            <a:r>
              <a:rPr lang="pt-BR" dirty="0">
                <a:solidFill>
                  <a:schemeClr val="tx2"/>
                </a:solidFill>
              </a:rPr>
              <a:t>começo da década de 90, em resposta aos crescentes índices de criminalidade, adotou-se uma política de expansão indiscriminada de distritos </a:t>
            </a:r>
            <a:r>
              <a:rPr lang="pt-BR" dirty="0" smtClean="0">
                <a:solidFill>
                  <a:schemeClr val="tx2"/>
                </a:solidFill>
              </a:rPr>
              <a:t>policiais e Delegacias Especializadas.</a:t>
            </a:r>
          </a:p>
          <a:p>
            <a:pPr algn="just"/>
            <a:endParaRPr lang="pt-BR" dirty="0">
              <a:solidFill>
                <a:schemeClr val="tx2"/>
              </a:solidFill>
            </a:endParaRPr>
          </a:p>
          <a:p>
            <a:pPr lvl="0" algn="l">
              <a:buFont typeface="Wingdings" pitchFamily="2" charset="2"/>
              <a:buChar char="v"/>
            </a:pPr>
            <a:r>
              <a:rPr lang="pt-BR" dirty="0" smtClean="0">
                <a:solidFill>
                  <a:schemeClr val="tx2"/>
                </a:solidFill>
              </a:rPr>
              <a:t>  O </a:t>
            </a:r>
            <a:r>
              <a:rPr lang="pt-BR" dirty="0">
                <a:solidFill>
                  <a:schemeClr val="tx2"/>
                </a:solidFill>
              </a:rPr>
              <a:t>maior número de unidades </a:t>
            </a:r>
            <a:r>
              <a:rPr lang="pt-BR" dirty="0" smtClean="0">
                <a:solidFill>
                  <a:schemeClr val="tx2"/>
                </a:solidFill>
              </a:rPr>
              <a:t>tornou a “informação” mais fracionada, dificultando a coleta, análise e disseminação da mesma (só na capital, a partir do final da década de 1980, passou-se de 51 para 103 distritos).</a:t>
            </a:r>
          </a:p>
          <a:p>
            <a:pPr lvl="0" algn="l"/>
            <a:endParaRPr lang="pt-BR" dirty="0" smtClean="0">
              <a:solidFill>
                <a:schemeClr val="tx2"/>
              </a:solidFill>
            </a:endParaRPr>
          </a:p>
          <a:p>
            <a:pPr lvl="0" algn="l">
              <a:buFont typeface="Wingdings" pitchFamily="2" charset="2"/>
              <a:buChar char="v"/>
            </a:pPr>
            <a:r>
              <a:rPr lang="pt-BR" dirty="0" smtClean="0">
                <a:solidFill>
                  <a:schemeClr val="tx2"/>
                </a:solidFill>
              </a:rPr>
              <a:t>   Hoje são aproximadamente 306 distritos policiais.</a:t>
            </a:r>
          </a:p>
          <a:p>
            <a:pPr lvl="0" algn="l">
              <a:buFont typeface="Arial" pitchFamily="34" charset="0"/>
              <a:buChar char="•"/>
            </a:pPr>
            <a:endParaRPr lang="pt-BR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dirty="0" smtClean="0">
                <a:solidFill>
                  <a:schemeClr val="tx2"/>
                </a:solidFill>
              </a:rPr>
              <a:t>   O </a:t>
            </a:r>
            <a:r>
              <a:rPr lang="pt-BR" dirty="0">
                <a:solidFill>
                  <a:schemeClr val="tx2"/>
                </a:solidFill>
              </a:rPr>
              <a:t>maior fracionamento induziu á uma atuação limitada territorialmente</a:t>
            </a:r>
            <a:r>
              <a:rPr lang="pt-BR" dirty="0" smtClean="0">
                <a:solidFill>
                  <a:schemeClr val="tx2"/>
                </a:solidFill>
              </a:rPr>
              <a:t>.</a:t>
            </a:r>
          </a:p>
          <a:p>
            <a:pPr algn="just"/>
            <a:endParaRPr lang="pt-BR" dirty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dirty="0" smtClean="0">
                <a:solidFill>
                  <a:schemeClr val="tx2"/>
                </a:solidFill>
              </a:rPr>
              <a:t>   A </a:t>
            </a:r>
            <a:r>
              <a:rPr lang="pt-BR" dirty="0">
                <a:solidFill>
                  <a:schemeClr val="tx2"/>
                </a:solidFill>
              </a:rPr>
              <a:t>expansão desordenada debilitou a capacidade investigativa dos distritos e, em resposta,  foram criadas </a:t>
            </a:r>
            <a:r>
              <a:rPr lang="pt-BR" dirty="0" smtClean="0">
                <a:solidFill>
                  <a:schemeClr val="tx2"/>
                </a:solidFill>
              </a:rPr>
              <a:t>Delegacias </a:t>
            </a:r>
            <a:r>
              <a:rPr lang="pt-BR" dirty="0">
                <a:solidFill>
                  <a:schemeClr val="tx2"/>
                </a:solidFill>
              </a:rPr>
              <a:t>Especializadas. Novamente, maior fracionamento na utilização das informações</a:t>
            </a:r>
            <a:r>
              <a:rPr lang="pt-BR" dirty="0" smtClean="0">
                <a:solidFill>
                  <a:schemeClr val="tx2"/>
                </a:solidFill>
              </a:rPr>
              <a:t>.</a:t>
            </a:r>
          </a:p>
          <a:p>
            <a:pPr algn="just"/>
            <a:endParaRPr lang="pt-BR" dirty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dirty="0" smtClean="0">
                <a:solidFill>
                  <a:schemeClr val="tx2"/>
                </a:solidFill>
              </a:rPr>
              <a:t>   A </a:t>
            </a:r>
            <a:r>
              <a:rPr lang="pt-BR" dirty="0">
                <a:solidFill>
                  <a:schemeClr val="tx2"/>
                </a:solidFill>
              </a:rPr>
              <a:t>estrutura extremamente pulverizada pressiona a demanda pelo aumento de efetivo.</a:t>
            </a:r>
          </a:p>
          <a:p>
            <a:pPr algn="just"/>
            <a:endParaRPr lang="pt-BR" dirty="0">
              <a:solidFill>
                <a:schemeClr val="accent1"/>
              </a:solidFill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7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3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1484784"/>
            <a:ext cx="7772400" cy="432048"/>
          </a:xfrm>
        </p:spPr>
        <p:txBody>
          <a:bodyPr>
            <a:noAutofit/>
          </a:bodyPr>
          <a:lstStyle/>
          <a:p>
            <a:pPr algn="l"/>
            <a:r>
              <a:rPr lang="pt-BR" sz="2800" dirty="0">
                <a:solidFill>
                  <a:schemeClr val="tx2"/>
                </a:solidFill>
              </a:rPr>
              <a:t>Projeto </a:t>
            </a:r>
            <a:r>
              <a:rPr lang="pt-BR" sz="2800" dirty="0" smtClean="0">
                <a:solidFill>
                  <a:schemeClr val="tx2"/>
                </a:solidFill>
              </a:rPr>
              <a:t>Piloto - </a:t>
            </a:r>
            <a:r>
              <a:rPr lang="pt-BR" sz="2800" dirty="0" err="1">
                <a:solidFill>
                  <a:schemeClr val="tx2"/>
                </a:solidFill>
              </a:rPr>
              <a:t>Deinter</a:t>
            </a:r>
            <a:r>
              <a:rPr lang="pt-BR" sz="2800" dirty="0">
                <a:solidFill>
                  <a:schemeClr val="tx2"/>
                </a:solidFill>
              </a:rPr>
              <a:t> 9</a:t>
            </a:r>
            <a:br>
              <a:rPr lang="pt-BR" sz="2800" dirty="0">
                <a:solidFill>
                  <a:schemeClr val="tx2"/>
                </a:solidFill>
              </a:rPr>
            </a:br>
            <a:endParaRPr lang="pt-BR" sz="2800" dirty="0">
              <a:solidFill>
                <a:schemeClr val="tx2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2204864"/>
            <a:ext cx="7920880" cy="2952328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1600" dirty="0">
                <a:solidFill>
                  <a:schemeClr val="tx2"/>
                </a:solidFill>
              </a:rPr>
              <a:t>O projeto piloto foi </a:t>
            </a:r>
            <a:r>
              <a:rPr lang="pt-BR" sz="1600" dirty="0" smtClean="0">
                <a:solidFill>
                  <a:schemeClr val="tx2"/>
                </a:solidFill>
              </a:rPr>
              <a:t>implantado </a:t>
            </a:r>
            <a:r>
              <a:rPr lang="pt-BR" sz="1600" dirty="0">
                <a:solidFill>
                  <a:schemeClr val="tx2"/>
                </a:solidFill>
              </a:rPr>
              <a:t>na Região do </a:t>
            </a:r>
            <a:r>
              <a:rPr lang="pt-BR" sz="1600" dirty="0" err="1">
                <a:solidFill>
                  <a:schemeClr val="tx2"/>
                </a:solidFill>
              </a:rPr>
              <a:t>Deinter</a:t>
            </a:r>
            <a:r>
              <a:rPr lang="pt-BR" sz="1600" dirty="0">
                <a:solidFill>
                  <a:schemeClr val="tx2"/>
                </a:solidFill>
              </a:rPr>
              <a:t> 9 (Piracicaba), em julho de 2010 e obteve resultados </a:t>
            </a:r>
            <a:r>
              <a:rPr lang="pt-BR" sz="1600" dirty="0" smtClean="0">
                <a:solidFill>
                  <a:schemeClr val="tx2"/>
                </a:solidFill>
              </a:rPr>
              <a:t>positivos, o </a:t>
            </a:r>
            <a:r>
              <a:rPr lang="pt-BR" sz="1600" dirty="0">
                <a:solidFill>
                  <a:schemeClr val="tx2"/>
                </a:solidFill>
              </a:rPr>
              <a:t>que resultou na expansão do programa para todo o Estado. Desses resultados, </a:t>
            </a:r>
            <a:r>
              <a:rPr lang="pt-BR" sz="1600" dirty="0" smtClean="0">
                <a:solidFill>
                  <a:schemeClr val="tx2"/>
                </a:solidFill>
              </a:rPr>
              <a:t>destacam-se:</a:t>
            </a:r>
          </a:p>
          <a:p>
            <a:pPr algn="just"/>
            <a:endParaRPr lang="pt-BR" sz="1600" dirty="0">
              <a:solidFill>
                <a:schemeClr val="tx2"/>
              </a:solidFill>
            </a:endParaRPr>
          </a:p>
          <a:p>
            <a:pPr lvl="0" algn="just"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  Não </a:t>
            </a:r>
            <a:r>
              <a:rPr lang="pt-BR" sz="1600" dirty="0">
                <a:solidFill>
                  <a:schemeClr val="tx2"/>
                </a:solidFill>
              </a:rPr>
              <a:t>houve aumento da </a:t>
            </a:r>
            <a:r>
              <a:rPr lang="pt-BR" sz="1600" dirty="0" err="1">
                <a:solidFill>
                  <a:schemeClr val="tx2"/>
                </a:solidFill>
              </a:rPr>
              <a:t>subnotificação</a:t>
            </a:r>
            <a:r>
              <a:rPr lang="pt-BR" sz="1600" dirty="0" smtClean="0">
                <a:solidFill>
                  <a:schemeClr val="tx2"/>
                </a:solidFill>
              </a:rPr>
              <a:t>;</a:t>
            </a:r>
          </a:p>
          <a:p>
            <a:pPr lvl="0" algn="just"/>
            <a:endParaRPr lang="pt-BR" sz="1600" dirty="0">
              <a:solidFill>
                <a:schemeClr val="tx2"/>
              </a:solidFill>
            </a:endParaRPr>
          </a:p>
          <a:p>
            <a:pPr lvl="0" algn="just"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  Não </a:t>
            </a:r>
            <a:r>
              <a:rPr lang="pt-BR" sz="1600" dirty="0">
                <a:solidFill>
                  <a:schemeClr val="tx2"/>
                </a:solidFill>
              </a:rPr>
              <a:t>houve distorção das atividades básicas de polícia judiciária e investigativa</a:t>
            </a:r>
            <a:r>
              <a:rPr lang="pt-BR" sz="1600" dirty="0" smtClean="0">
                <a:solidFill>
                  <a:schemeClr val="tx2"/>
                </a:solidFill>
              </a:rPr>
              <a:t>;</a:t>
            </a:r>
          </a:p>
          <a:p>
            <a:pPr lvl="0" algn="just"/>
            <a:endParaRPr lang="pt-BR" sz="1600" dirty="0">
              <a:solidFill>
                <a:schemeClr val="tx2"/>
              </a:solidFill>
            </a:endParaRPr>
          </a:p>
          <a:p>
            <a:pPr lvl="0" algn="just"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  Houve </a:t>
            </a:r>
            <a:r>
              <a:rPr lang="pt-BR" sz="1600" dirty="0">
                <a:solidFill>
                  <a:schemeClr val="tx2"/>
                </a:solidFill>
              </a:rPr>
              <a:t>sensível incremento em diversos aspectos de “produtividade policial</a:t>
            </a:r>
            <a:r>
              <a:rPr lang="pt-BR" sz="1600" dirty="0" smtClean="0">
                <a:solidFill>
                  <a:schemeClr val="tx2"/>
                </a:solidFill>
              </a:rPr>
              <a:t>”;</a:t>
            </a:r>
          </a:p>
          <a:p>
            <a:pPr lvl="0" algn="just"/>
            <a:endParaRPr lang="pt-BR" sz="1600" dirty="0">
              <a:solidFill>
                <a:schemeClr val="tx2"/>
              </a:solidFill>
            </a:endParaRPr>
          </a:p>
          <a:p>
            <a:pPr lvl="0" algn="just"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  Houve </a:t>
            </a:r>
            <a:r>
              <a:rPr lang="pt-BR" sz="1600" dirty="0">
                <a:solidFill>
                  <a:schemeClr val="tx2"/>
                </a:solidFill>
              </a:rPr>
              <a:t>significativa melhoria nas condições de trabalho dos policiais.</a:t>
            </a:r>
          </a:p>
          <a:p>
            <a:pPr algn="just"/>
            <a:endParaRPr lang="pt-BR" dirty="0">
              <a:solidFill>
                <a:schemeClr val="accent1"/>
              </a:solidFill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7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3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229600" cy="360040"/>
          </a:xfrm>
        </p:spPr>
        <p:txBody>
          <a:bodyPr>
            <a:normAutofit fontScale="90000"/>
          </a:bodyPr>
          <a:lstStyle/>
          <a:p>
            <a:pPr algn="l"/>
            <a:r>
              <a:rPr lang="pt-BR" sz="2500" dirty="0" smtClean="0">
                <a:solidFill>
                  <a:schemeClr val="tx2"/>
                </a:solidFill>
              </a:rPr>
              <a:t>Situação atual do Projeto</a:t>
            </a:r>
            <a:br>
              <a:rPr lang="pt-BR" sz="2500" dirty="0" smtClean="0">
                <a:solidFill>
                  <a:schemeClr val="tx2"/>
                </a:solidFill>
              </a:rPr>
            </a:br>
            <a:endParaRPr lang="pt-BR" sz="2500" dirty="0">
              <a:solidFill>
                <a:schemeClr val="tx2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773440"/>
          </a:xfrm>
        </p:spPr>
        <p:txBody>
          <a:bodyPr>
            <a:normAutofit/>
          </a:bodyPr>
          <a:lstStyle/>
          <a:p>
            <a:r>
              <a:rPr lang="pt-BR" sz="1600" dirty="0" smtClean="0">
                <a:solidFill>
                  <a:schemeClr val="tx2"/>
                </a:solidFill>
              </a:rPr>
              <a:t>De um total estimado em 133 municípios que devem passar pelo programa, até o final de 2012, 26% efetuaram algum agrupamento.</a:t>
            </a:r>
          </a:p>
          <a:p>
            <a:endParaRPr lang="pt-BR" dirty="0" smtClean="0"/>
          </a:p>
          <a:p>
            <a:endParaRPr lang="pt-BR" dirty="0" smtClean="0"/>
          </a:p>
          <a:p>
            <a:pPr>
              <a:spcAft>
                <a:spcPts val="0"/>
              </a:spcAft>
            </a:pPr>
            <a:endParaRPr lang="pt-BR" sz="2800" dirty="0" smtClean="0">
              <a:latin typeface="Times New Roman"/>
              <a:ea typeface="Times New Roman"/>
            </a:endParaRP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996952"/>
            <a:ext cx="6480720" cy="3194298"/>
          </a:xfrm>
          <a:prstGeom prst="rect">
            <a:avLst/>
          </a:prstGeom>
          <a:noFill/>
        </p:spPr>
      </p:pic>
      <p:cxnSp>
        <p:nvCxnSpPr>
          <p:cNvPr id="5" name="Conector reto 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8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4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251520" y="1556792"/>
            <a:ext cx="8363272" cy="576064"/>
          </a:xfrm>
        </p:spPr>
        <p:txBody>
          <a:bodyPr>
            <a:normAutofit lnSpcReduction="10000"/>
          </a:bodyPr>
          <a:lstStyle/>
          <a:p>
            <a:r>
              <a:rPr lang="pt-BR" sz="1600" dirty="0" smtClean="0">
                <a:solidFill>
                  <a:schemeClr val="tx2"/>
                </a:solidFill>
              </a:rPr>
              <a:t>Dos 9 </a:t>
            </a:r>
            <a:r>
              <a:rPr lang="pt-BR" sz="1600" dirty="0" err="1" smtClean="0">
                <a:solidFill>
                  <a:schemeClr val="tx2"/>
                </a:solidFill>
              </a:rPr>
              <a:t>Deinter’s</a:t>
            </a:r>
            <a:r>
              <a:rPr lang="pt-BR" sz="1600" dirty="0" smtClean="0">
                <a:solidFill>
                  <a:schemeClr val="tx2"/>
                </a:solidFill>
              </a:rPr>
              <a:t> espalhados pelo Estado, apenas 4 (quatro) não apresentaram propostas de integração.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539552" y="242088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8481134" cy="3168714"/>
          </a:xfrm>
          <a:prstGeom prst="rect">
            <a:avLst/>
          </a:prstGeom>
          <a:noFill/>
        </p:spPr>
      </p:pic>
      <p:cxnSp>
        <p:nvCxnSpPr>
          <p:cNvPr id="5" name="Conector reto 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008112" cy="739281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10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4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564672"/>
          </a:xfrm>
        </p:spPr>
        <p:txBody>
          <a:bodyPr>
            <a:normAutofit/>
          </a:bodyPr>
          <a:lstStyle/>
          <a:p>
            <a:r>
              <a:rPr lang="pt-BR" sz="2500" dirty="0" smtClean="0">
                <a:solidFill>
                  <a:schemeClr val="tx2"/>
                </a:solidFill>
              </a:rPr>
              <a:t>A unidade integrada de Bauru</a:t>
            </a:r>
            <a:endParaRPr lang="pt-BR" sz="2500" dirty="0">
              <a:solidFill>
                <a:schemeClr val="tx2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34563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Implementará a primeira unidade modelo (Portaria DGP 03/2012) do Estado, numa área de 7000 </a:t>
            </a:r>
            <a:r>
              <a:rPr lang="pt-BR" sz="1600" dirty="0" err="1" smtClean="0">
                <a:solidFill>
                  <a:schemeClr val="tx2"/>
                </a:solidFill>
              </a:rPr>
              <a:t>m²</a:t>
            </a:r>
            <a:r>
              <a:rPr lang="pt-BR" sz="1600" dirty="0" smtClean="0">
                <a:solidFill>
                  <a:schemeClr val="tx2"/>
                </a:solidFill>
              </a:rPr>
              <a:t> dos quais 4000 </a:t>
            </a:r>
            <a:r>
              <a:rPr lang="pt-BR" sz="1600" dirty="0" err="1" smtClean="0">
                <a:solidFill>
                  <a:schemeClr val="tx2"/>
                </a:solidFill>
              </a:rPr>
              <a:t>m²</a:t>
            </a:r>
            <a:r>
              <a:rPr lang="pt-BR" sz="1600" dirty="0" smtClean="0">
                <a:solidFill>
                  <a:schemeClr val="tx2"/>
                </a:solidFill>
              </a:rPr>
              <a:t> construídos.</a:t>
            </a:r>
          </a:p>
          <a:p>
            <a:pPr>
              <a:buFont typeface="Wingdings" pitchFamily="2" charset="2"/>
              <a:buChar char="v"/>
            </a:pPr>
            <a:endParaRPr lang="pt-BR" sz="1600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Abrigará 8 unidades policiais além do Plantão e NECRIM (Núcleo Especial Criminal).</a:t>
            </a:r>
          </a:p>
          <a:p>
            <a:pPr>
              <a:buFont typeface="Wingdings" pitchFamily="2" charset="2"/>
              <a:buChar char="v"/>
            </a:pPr>
            <a:endParaRPr lang="pt-BR" sz="1600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Com, aproximadamente , um efetivo de 200 policiais, será uma das maiores unidades de polícia fora da capital.</a:t>
            </a:r>
          </a:p>
          <a:p>
            <a:pPr>
              <a:buFont typeface="Wingdings" pitchFamily="2" charset="2"/>
              <a:buChar char="v"/>
            </a:pPr>
            <a:endParaRPr lang="pt-BR" sz="16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Coerente aos objetivos e diretrizes do Projeto de Reengenharia, adotará uma ampla gama de inovações gerenciais que terão impacto sobre o registro dos processos, seu acompanhamento e resultados, inclusive, sobre a própria atividade policial.</a:t>
            </a:r>
          </a:p>
          <a:p>
            <a:pPr>
              <a:buFont typeface="Wingdings" pitchFamily="2" charset="2"/>
              <a:buChar char="v"/>
            </a:pPr>
            <a:endParaRPr lang="pt-BR" sz="1600" dirty="0" smtClean="0"/>
          </a:p>
          <a:p>
            <a:pPr>
              <a:buNone/>
            </a:pPr>
            <a:endParaRPr lang="pt-BR" sz="1600" dirty="0"/>
          </a:p>
        </p:txBody>
      </p:sp>
      <p:cxnSp>
        <p:nvCxnSpPr>
          <p:cNvPr id="4" name="Conector reto 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7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3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7990656" cy="1080120"/>
          </a:xfrm>
        </p:spPr>
        <p:txBody>
          <a:bodyPr>
            <a:normAutofit/>
          </a:bodyPr>
          <a:lstStyle/>
          <a:p>
            <a:pPr algn="l"/>
            <a:r>
              <a:rPr lang="pt-BR" sz="2400" dirty="0" smtClean="0">
                <a:solidFill>
                  <a:schemeClr val="tx2"/>
                </a:solidFill>
              </a:rPr>
              <a:t>Participação </a:t>
            </a:r>
            <a:r>
              <a:rPr lang="pt-BR" sz="2400" dirty="0">
                <a:solidFill>
                  <a:schemeClr val="tx2"/>
                </a:solidFill>
              </a:rPr>
              <a:t>da SGP</a:t>
            </a:r>
            <a:br>
              <a:rPr lang="pt-BR" sz="2400" dirty="0">
                <a:solidFill>
                  <a:schemeClr val="tx2"/>
                </a:solidFill>
              </a:rPr>
            </a:br>
            <a:endParaRPr lang="pt-BR" sz="2400" dirty="0">
              <a:solidFill>
                <a:schemeClr val="tx2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544" y="2636912"/>
            <a:ext cx="8064896" cy="2736304"/>
          </a:xfrm>
        </p:spPr>
        <p:txBody>
          <a:bodyPr>
            <a:normAutofit/>
          </a:bodyPr>
          <a:lstStyle/>
          <a:p>
            <a:pPr algn="just"/>
            <a:r>
              <a:rPr lang="pt-BR" sz="1600" dirty="0" smtClean="0">
                <a:solidFill>
                  <a:schemeClr val="tx2"/>
                </a:solidFill>
              </a:rPr>
              <a:t>A  </a:t>
            </a:r>
            <a:r>
              <a:rPr lang="pt-BR" sz="1600" dirty="0">
                <a:solidFill>
                  <a:schemeClr val="tx2"/>
                </a:solidFill>
              </a:rPr>
              <a:t>SGP </a:t>
            </a:r>
            <a:r>
              <a:rPr lang="pt-BR" sz="1600" dirty="0" smtClean="0">
                <a:solidFill>
                  <a:schemeClr val="tx2"/>
                </a:solidFill>
              </a:rPr>
              <a:t>tem apoiado a Secretaria de Segurança, principalmente, a partir da expansão do Projeto para todo o Estado, por meio de parceria efetivada no começo de 2012. Entre as atividades desenvolvidas destacam-se:</a:t>
            </a:r>
          </a:p>
          <a:p>
            <a:pPr algn="just"/>
            <a:endParaRPr lang="pt-BR" sz="16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Acompanhamento, monitoramento e análise dos relatórios de produtividade e clima organizacional aplicados nas unidades integradas;</a:t>
            </a:r>
          </a:p>
          <a:p>
            <a:pPr algn="just">
              <a:buFont typeface="Wingdings" pitchFamily="2" charset="2"/>
              <a:buChar char="v"/>
            </a:pPr>
            <a:endParaRPr lang="pt-BR" sz="16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1600" dirty="0" smtClean="0">
                <a:solidFill>
                  <a:schemeClr val="tx2"/>
                </a:solidFill>
              </a:rPr>
              <a:t>Realização de estudos para definição de critérios para implantação de unidades policiais e distribuição de efetivos (Matriz Gerencial).</a:t>
            </a:r>
          </a:p>
          <a:p>
            <a:pPr algn="just"/>
            <a:endParaRPr lang="pt-BR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pt-BR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8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3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544" y="2636912"/>
            <a:ext cx="7088832" cy="3793976"/>
          </a:xfrm>
        </p:spPr>
        <p:txBody>
          <a:bodyPr>
            <a:normAutofit lnSpcReduction="10000"/>
          </a:bodyPr>
          <a:lstStyle/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endParaRPr lang="pt-BR" sz="1600" dirty="0" smtClean="0"/>
          </a:p>
          <a:p>
            <a:pPr algn="l"/>
            <a:r>
              <a:rPr lang="pt-BR" sz="1600" dirty="0" smtClean="0">
                <a:solidFill>
                  <a:schemeClr val="tx2"/>
                </a:solidFill>
              </a:rPr>
              <a:t>Bruno Leal – Especialista em Políticas Públicas (brsantos@sp.gov.br)</a:t>
            </a:r>
          </a:p>
          <a:p>
            <a:pPr algn="l"/>
            <a:r>
              <a:rPr lang="pt-BR" sz="1600" dirty="0" smtClean="0">
                <a:solidFill>
                  <a:schemeClr val="tx2"/>
                </a:solidFill>
              </a:rPr>
              <a:t>Wagner da Silva Oliveira – Especialista em Políticas Públicas (wsoliveria@sp.gov.br)</a:t>
            </a:r>
          </a:p>
          <a:p>
            <a:endParaRPr lang="pt-BR" dirty="0"/>
          </a:p>
        </p:txBody>
      </p:sp>
      <p:cxnSp>
        <p:nvCxnSpPr>
          <p:cNvPr id="4" name="Conector reto 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C:\Documents and Settings\sgp-wsoliveira\Meus documentos\Downloads\Bandeira_governo_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1080120" cy="792087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187624" y="62068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Secretaria de Segurança Pública</a:t>
            </a:r>
          </a:p>
        </p:txBody>
      </p:sp>
      <p:pic>
        <p:nvPicPr>
          <p:cNvPr id="7" name="Imagem 10" descr="C:\Users\SGP-AZSOARES\Mapeamento PP\FundoApresentacaoDPP + DDI.jpg"/>
          <p:cNvPicPr>
            <a:picLocks noChangeAspect="1" noChangeArrowheads="1"/>
          </p:cNvPicPr>
          <p:nvPr/>
        </p:nvPicPr>
        <p:blipFill>
          <a:blip r:embed="rId3" cstate="print"/>
          <a:srcRect l="78484" r="1587" b="88857"/>
          <a:stretch>
            <a:fillRect/>
          </a:stretch>
        </p:blipFill>
        <p:spPr bwMode="auto">
          <a:xfrm>
            <a:off x="6876256" y="188640"/>
            <a:ext cx="1889293" cy="85596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GSSP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ModeloGSSP</Template>
  <TotalTime>270</TotalTime>
  <Words>647</Words>
  <Application>Microsoft Office PowerPoint</Application>
  <PresentationFormat>Apresentação na tela (4:3)</PresentationFormat>
  <Paragraphs>87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ModeloGSSP</vt:lpstr>
      <vt:lpstr>Projeto de Reengenharia da Polícia Civil</vt:lpstr>
      <vt:lpstr>O que é o Projeto: </vt:lpstr>
      <vt:lpstr>Diretrizes do projeto</vt:lpstr>
      <vt:lpstr> Diagnóstico: </vt:lpstr>
      <vt:lpstr>Projeto Piloto - Deinter 9 </vt:lpstr>
      <vt:lpstr>Situação atual do Projeto </vt:lpstr>
      <vt:lpstr>Slide 7</vt:lpstr>
      <vt:lpstr>A unidade integrada de Bauru</vt:lpstr>
      <vt:lpstr>Participação da SGP 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sgp-wsoliveira</dc:creator>
  <cp:lastModifiedBy>sgp-wsoliveira</cp:lastModifiedBy>
  <cp:revision>37</cp:revision>
  <dcterms:created xsi:type="dcterms:W3CDTF">2012-07-17T19:42:25Z</dcterms:created>
  <dcterms:modified xsi:type="dcterms:W3CDTF">2013-02-27T14:55:18Z</dcterms:modified>
</cp:coreProperties>
</file>