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40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slides/slide36.xml" ContentType="application/vnd.openxmlformats-officedocument.presentationml.slide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Override PartName="/ppt/tags/tag252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279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268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257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slides/slide33.xml" ContentType="application/vnd.openxmlformats-officedocument.presentationml.slide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tags/tag271.xml" ContentType="application/vnd.openxmlformats-officedocument.presentationml.tags+xml"/>
  <Override PartName="/ppt/tags/tag282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notesSlides/notesSlide13.xml" ContentType="application/vnd.openxmlformats-officedocument.presentationml.notesSlide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298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287.xml" ContentType="application/vnd.openxmlformats-officedocument.presentationml.tags+xml"/>
  <Override PartName="/ppt/slides/slide38.xml" ContentType="application/vnd.openxmlformats-officedocument.presentationml.slide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tags/tag254.xml" ContentType="application/vnd.openxmlformats-officedocument.presentationml.tags+xml"/>
  <Override PartName="/ppt/tags/tag265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notesSlides/notesSlide9.xml" ContentType="application/vnd.openxmlformats-officedocument.presentationml.notesSlide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95.xml" ContentType="application/vnd.openxmlformats-officedocument.presentationml.tags+xml"/>
  <Override PartName="/ppt/tags/tag300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tags/tag284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notesSlides/notesSlide15.xml" ContentType="application/vnd.openxmlformats-officedocument.presentationml.notesSlide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55.xml" ContentType="application/vnd.openxmlformats-officedocument.presentationml.tags+xml"/>
  <Override PartName="/ppt/tags/tag289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78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notesSlides/notesSlide12.xml" ContentType="application/vnd.openxmlformats-officedocument.presentationml.notesSlide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297.xml" ContentType="application/vnd.openxmlformats-officedocument.presentationml.tags+xml"/>
  <Override PartName="/ppt/tags/tag302.xml" ContentType="application/vnd.openxmlformats-officedocument.presentationml.tags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notesSlides/notesSlide17.xml" ContentType="application/vnd.openxmlformats-officedocument.presentationml.notes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Default Extension="gif" ContentType="image/gif"/>
  <Default Extension="vml" ContentType="application/vnd.openxmlformats-officedocument.vmlDrawing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157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slides/slide34.xml" ContentType="application/vnd.openxmlformats-officedocument.presentationml.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notesSlides/notesSlide14.xml" ContentType="application/vnd.openxmlformats-officedocument.presentationml.notesSlide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299.xml" ContentType="application/vnd.openxmlformats-officedocument.presentationml.tags+xml"/>
  <Override PartName="/ppt/notesSlides/notesSlide5.xml" ContentType="application/vnd.openxmlformats-officedocument.presentationml.notesSlide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slides/slide28.xml" ContentType="application/vnd.openxmlformats-officedocument.presentationml.slide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  <Override PartName="/ppt/slides/slide31.xml" ContentType="application/vnd.openxmlformats-officedocument.presentationml.slide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tags/tag159.xml" ContentType="application/vnd.openxmlformats-officedocument.presentationml.tags+xml"/>
  <Override PartName="/ppt/tags/tag211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11.xml" ContentType="application/vnd.openxmlformats-officedocument.presentationml.notesSlide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126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62.xml" ContentType="application/vnd.openxmlformats-officedocument.presentationml.tags+xml"/>
  <Override PartName="/ppt/tags/tag249.xml" ContentType="application/vnd.openxmlformats-officedocument.presentationml.tags+xml"/>
  <Override PartName="/ppt/tags/tag296.xml" ContentType="application/vnd.openxmlformats-officedocument.presentationml.tags+xml"/>
  <Override PartName="/ppt/tags/tag301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5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7" r:id="rId2"/>
    <p:sldId id="348" r:id="rId3"/>
    <p:sldId id="359" r:id="rId4"/>
    <p:sldId id="363" r:id="rId5"/>
    <p:sldId id="402" r:id="rId6"/>
    <p:sldId id="368" r:id="rId7"/>
    <p:sldId id="364" r:id="rId8"/>
    <p:sldId id="367" r:id="rId9"/>
    <p:sldId id="401" r:id="rId10"/>
    <p:sldId id="369" r:id="rId11"/>
    <p:sldId id="365" r:id="rId12"/>
    <p:sldId id="371" r:id="rId13"/>
    <p:sldId id="413" r:id="rId14"/>
    <p:sldId id="414" r:id="rId15"/>
    <p:sldId id="415" r:id="rId16"/>
    <p:sldId id="417" r:id="rId17"/>
    <p:sldId id="370" r:id="rId18"/>
    <p:sldId id="372" r:id="rId19"/>
    <p:sldId id="416" r:id="rId20"/>
    <p:sldId id="381" r:id="rId21"/>
    <p:sldId id="380" r:id="rId22"/>
    <p:sldId id="392" r:id="rId23"/>
    <p:sldId id="403" r:id="rId24"/>
    <p:sldId id="404" r:id="rId25"/>
    <p:sldId id="405" r:id="rId26"/>
    <p:sldId id="411" r:id="rId27"/>
    <p:sldId id="412" r:id="rId28"/>
    <p:sldId id="406" r:id="rId29"/>
    <p:sldId id="407" r:id="rId30"/>
    <p:sldId id="408" r:id="rId31"/>
    <p:sldId id="409" r:id="rId32"/>
    <p:sldId id="410" r:id="rId33"/>
    <p:sldId id="382" r:id="rId34"/>
    <p:sldId id="383" r:id="rId35"/>
    <p:sldId id="397" r:id="rId36"/>
    <p:sldId id="398" r:id="rId37"/>
    <p:sldId id="399" r:id="rId38"/>
    <p:sldId id="361" r:id="rId39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70A5"/>
    <a:srgbClr val="A084C1"/>
    <a:srgbClr val="389DC1"/>
    <a:srgbClr val="EDB9DB"/>
    <a:srgbClr val="E66DBB"/>
    <a:srgbClr val="E7278E"/>
    <a:srgbClr val="E6ABC0"/>
    <a:srgbClr val="232D4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37" autoAdjust="0"/>
  </p:normalViewPr>
  <p:slideViewPr>
    <p:cSldViewPr snapToGrid="0" snapToObjects="1">
      <p:cViewPr varScale="1">
        <p:scale>
          <a:sx n="75" d="100"/>
          <a:sy n="75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5F01E06-C19D-4953-88F6-18DBFD2A57FF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noProof="0" smtClean="0"/>
              <a:t>Click to edit Master text styles</a:t>
            </a:r>
          </a:p>
          <a:p>
            <a:pPr lvl="1"/>
            <a:r>
              <a:rPr lang="x-none" noProof="0" smtClean="0"/>
              <a:t>Second level</a:t>
            </a:r>
          </a:p>
          <a:p>
            <a:pPr lvl="2"/>
            <a:r>
              <a:rPr lang="x-none" noProof="0" smtClean="0"/>
              <a:t>Third level</a:t>
            </a:r>
          </a:p>
          <a:p>
            <a:pPr lvl="3"/>
            <a:r>
              <a:rPr lang="x-none" noProof="0" smtClean="0"/>
              <a:t>Fourth level</a:t>
            </a:r>
          </a:p>
          <a:p>
            <a:pPr lvl="4"/>
            <a:r>
              <a:rPr lang="x-none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6756A1-4AD3-422A-88A1-A99BEF82B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72C47F-3CBC-4DE7-8C8A-BDBB357272FE}" type="slidenum">
              <a:rPr lang="pt-BR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t-B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2946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SPO-FBB005-20110510</a:t>
            </a:r>
          </a:p>
        </p:txBody>
      </p:sp>
      <p:sp>
        <p:nvSpPr>
          <p:cNvPr id="82947" name="Rectangle 7"/>
          <p:cNvSpPr txBox="1">
            <a:spLocks noGrp="1" noChangeArrowheads="1"/>
          </p:cNvSpPr>
          <p:nvPr/>
        </p:nvSpPr>
        <p:spPr bwMode="auto">
          <a:xfrm>
            <a:off x="6119813" y="8778875"/>
            <a:ext cx="54451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1F15E508-C983-4E68-8FAF-875D34ACE904}" type="slidenum">
              <a:rPr lang="pt-BR" sz="1200">
                <a:solidFill>
                  <a:srgbClr val="000000"/>
                </a:solidFill>
              </a:rPr>
              <a:pPr algn="r" defTabSz="919163"/>
              <a:t>19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829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47713" y="573088"/>
            <a:ext cx="5367337" cy="40243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4914900"/>
            <a:ext cx="5845175" cy="10906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4ED40A-6104-4B2A-94EB-47D6A9A0E8FA}" type="slidenum">
              <a:rPr lang="pt-BR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t-B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4994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SPO-FBB005-20110510</a:t>
            </a:r>
          </a:p>
        </p:txBody>
      </p:sp>
      <p:sp>
        <p:nvSpPr>
          <p:cNvPr id="84995" name="Rectangle 7"/>
          <p:cNvSpPr txBox="1">
            <a:spLocks noGrp="1" noChangeArrowheads="1"/>
          </p:cNvSpPr>
          <p:nvPr/>
        </p:nvSpPr>
        <p:spPr bwMode="auto">
          <a:xfrm>
            <a:off x="6119813" y="8778875"/>
            <a:ext cx="54451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77439195-C2FF-488D-9AF7-0760BAAEB328}" type="slidenum">
              <a:rPr lang="pt-BR" sz="1200">
                <a:solidFill>
                  <a:srgbClr val="000000"/>
                </a:solidFill>
              </a:rPr>
              <a:pPr algn="r" defTabSz="919163"/>
              <a:t>20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849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47713" y="573088"/>
            <a:ext cx="5367337" cy="40243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4914900"/>
            <a:ext cx="5845175" cy="10906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3FA922-9E12-4C23-B03F-0FACE0BD2A9D}" type="slidenum">
              <a:rPr lang="pt-BR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t-B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7042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SPO-FBB005-20110510</a:t>
            </a:r>
          </a:p>
        </p:txBody>
      </p:sp>
      <p:sp>
        <p:nvSpPr>
          <p:cNvPr id="87043" name="Rectangle 7"/>
          <p:cNvSpPr txBox="1">
            <a:spLocks noGrp="1" noChangeArrowheads="1"/>
          </p:cNvSpPr>
          <p:nvPr/>
        </p:nvSpPr>
        <p:spPr bwMode="auto">
          <a:xfrm>
            <a:off x="6119813" y="8778875"/>
            <a:ext cx="54451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4DFD94C6-40AC-473C-B34E-389D856DB7F7}" type="slidenum">
              <a:rPr lang="pt-BR" sz="1200">
                <a:solidFill>
                  <a:srgbClr val="000000"/>
                </a:solidFill>
              </a:rPr>
              <a:pPr algn="r" defTabSz="919163"/>
              <a:t>21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47713" y="573088"/>
            <a:ext cx="5367337" cy="40243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4914900"/>
            <a:ext cx="5845175" cy="10906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9011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2E21E0-9D31-4C7A-B493-0F678BD672F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9216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B1773B-6B0D-407E-9084-CCF481597D2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9421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757923-489E-4DDC-90D2-EA4BC244D5D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9625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F25E38-7D5D-4B9D-A13D-5795EA1EB4B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9830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2D460C-448B-4FA2-A48E-815DCC0D0DE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0035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F51909-44CA-41E1-BA27-46438916BA4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024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5BBFB5-6CFF-4CB6-879C-A17C2D1E615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0445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32DF7E-E8DC-48DF-A5F7-91336A0B685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0649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9E42C8-B9F3-4E7A-B904-17C2D13647E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0854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C17141-2C8C-4230-BFD9-3178A3BFDA9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139142-FE73-422C-9AA8-1211CED8B624}" type="slidenum">
              <a:rPr lang="pt-BR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pt-B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594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SPO-FBB005-20110510</a:t>
            </a:r>
          </a:p>
        </p:txBody>
      </p:sp>
      <p:sp>
        <p:nvSpPr>
          <p:cNvPr id="110595" name="Rectangle 7"/>
          <p:cNvSpPr txBox="1">
            <a:spLocks noGrp="1" noChangeArrowheads="1"/>
          </p:cNvSpPr>
          <p:nvPr/>
        </p:nvSpPr>
        <p:spPr bwMode="auto">
          <a:xfrm>
            <a:off x="6119813" y="8778875"/>
            <a:ext cx="54451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3D8648C9-3AD2-4326-80B5-CD6B0812C4AD}" type="slidenum">
              <a:rPr lang="pt-BR" sz="1200">
                <a:solidFill>
                  <a:srgbClr val="000000"/>
                </a:solidFill>
              </a:rPr>
              <a:pPr algn="r" defTabSz="919163"/>
              <a:t>33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1105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47713" y="573088"/>
            <a:ext cx="5367337" cy="40243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4914900"/>
            <a:ext cx="5845175" cy="10906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EDCD4E-D9C3-43D8-B759-FE70DD48C876}" type="slidenum">
              <a:rPr lang="pt-BR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pt-B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642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SPO-FBB005-20110510</a:t>
            </a:r>
          </a:p>
        </p:txBody>
      </p:sp>
      <p:sp>
        <p:nvSpPr>
          <p:cNvPr id="112643" name="Rectangle 7"/>
          <p:cNvSpPr txBox="1">
            <a:spLocks noGrp="1" noChangeArrowheads="1"/>
          </p:cNvSpPr>
          <p:nvPr/>
        </p:nvSpPr>
        <p:spPr bwMode="auto">
          <a:xfrm>
            <a:off x="6119813" y="8778875"/>
            <a:ext cx="54451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55B0E6DA-0938-498D-851A-3E279B94CD6C}" type="slidenum">
              <a:rPr lang="pt-BR" sz="1200">
                <a:solidFill>
                  <a:srgbClr val="000000"/>
                </a:solidFill>
              </a:rPr>
              <a:pPr algn="r" defTabSz="919163"/>
              <a:t>34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1126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47713" y="573088"/>
            <a:ext cx="5367337" cy="40243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4914900"/>
            <a:ext cx="5845175" cy="10906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4BA2B0-6990-4E7E-BD75-E83CD46D5B24}" type="slidenum">
              <a:rPr lang="pt-BR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pt-B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4690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SPO-FBB005-20110510</a:t>
            </a:r>
          </a:p>
        </p:txBody>
      </p:sp>
      <p:sp>
        <p:nvSpPr>
          <p:cNvPr id="114691" name="Rectangle 7"/>
          <p:cNvSpPr txBox="1">
            <a:spLocks noGrp="1" noChangeArrowheads="1"/>
          </p:cNvSpPr>
          <p:nvPr/>
        </p:nvSpPr>
        <p:spPr bwMode="auto">
          <a:xfrm>
            <a:off x="6119813" y="8778875"/>
            <a:ext cx="54451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DAE120FC-0DAE-45CA-9F27-11FFEEF7B297}" type="slidenum">
              <a:rPr lang="pt-BR" sz="1200">
                <a:solidFill>
                  <a:srgbClr val="000000"/>
                </a:solidFill>
              </a:rPr>
              <a:pPr algn="r" defTabSz="919163"/>
              <a:t>35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1146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47713" y="573088"/>
            <a:ext cx="5367337" cy="40243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4914900"/>
            <a:ext cx="5845175" cy="10906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73EADA-3422-4C9D-A35C-4A91C163585D}" type="slidenum">
              <a:rPr lang="pt-BR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pt-B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6738" name="doc id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SPO-FBB005-20110510</a:t>
            </a:r>
          </a:p>
        </p:txBody>
      </p:sp>
      <p:sp>
        <p:nvSpPr>
          <p:cNvPr id="116739" name="Rectangle 7"/>
          <p:cNvSpPr txBox="1">
            <a:spLocks noGrp="1" noChangeArrowheads="1"/>
          </p:cNvSpPr>
          <p:nvPr/>
        </p:nvSpPr>
        <p:spPr bwMode="auto">
          <a:xfrm>
            <a:off x="6119813" y="8778875"/>
            <a:ext cx="544512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9163"/>
            <a:fld id="{7B23E8CB-0BF7-4824-B62C-722607A512CA}" type="slidenum">
              <a:rPr lang="pt-BR" sz="1200">
                <a:solidFill>
                  <a:srgbClr val="000000"/>
                </a:solidFill>
              </a:rPr>
              <a:pPr algn="r" defTabSz="919163"/>
              <a:t>36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1167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47713" y="573088"/>
            <a:ext cx="5367337" cy="40243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4038" y="4914900"/>
            <a:ext cx="5845175" cy="10906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2CE1C-D77F-44D8-9BF9-AAEC5BC66D8D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9AC8A-8272-4757-A3B2-4D7B330857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E481C-C680-4C67-AC1A-5D390A69DA52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109B-BE81-4615-8C4F-C8FBB7A0B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276C5-56D9-4E5D-ADBB-96086B339CE2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1756F-F35D-4BE5-B5F7-F3C050D50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1B8B2-0F89-4347-9B85-6258236945F4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149A9-CD37-4CDB-8533-CA808D02C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8188E-5D98-429E-8098-571026C49693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4B659-04E1-46EF-999F-8F2118C66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694EC-4209-4C70-BA2F-9AAD972CF642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E1AE9-3436-4A5E-B777-6BEA9C16B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12A8C-1ECB-43B3-AED9-5324BA4A0EBD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459C5-F611-4A6C-BF58-AF77BBE75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23BEA-B4A8-451F-AC3E-7CD0756A471A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7732B-23BD-4BCC-A500-CC2DB4706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8F671-9E4F-406D-A8BC-ED30A1C93752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E6018-E5CE-4BDF-8921-6BC047400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E50F5-9429-445E-BAC8-65BBB966C6C7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DDC3E-62FB-48EA-ADCD-1D371A986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60F0D-1F63-4A9E-814A-2193A43F9D0F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6C361-0340-43DB-BF51-1174B31E7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0E65AF-884D-4BB0-BCDF-3C149D6DDE76}" type="datetimeFigureOut">
              <a:rPr lang="en-US"/>
              <a:pPr>
                <a:defRPr/>
              </a:pPr>
              <a:t>8/23/2011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B6284D-8FAD-457B-8F4D-118049D3A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slideLayout" Target="../slideLayouts/slideLayout6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1" Type="http://schemas.openxmlformats.org/officeDocument/2006/relationships/vmlDrawing" Target="../drawings/vmlDrawing1.v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oleObject" Target="../embeddings/oleObject1.bin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39.xml"/><Relationship Id="rId18" Type="http://schemas.openxmlformats.org/officeDocument/2006/relationships/tags" Target="../tags/tag44.xml"/><Relationship Id="rId26" Type="http://schemas.openxmlformats.org/officeDocument/2006/relationships/tags" Target="../tags/tag52.xml"/><Relationship Id="rId39" Type="http://schemas.openxmlformats.org/officeDocument/2006/relationships/tags" Target="../tags/tag65.xml"/><Relationship Id="rId3" Type="http://schemas.openxmlformats.org/officeDocument/2006/relationships/tags" Target="../tags/tag29.xml"/><Relationship Id="rId21" Type="http://schemas.openxmlformats.org/officeDocument/2006/relationships/tags" Target="../tags/tag47.xml"/><Relationship Id="rId34" Type="http://schemas.openxmlformats.org/officeDocument/2006/relationships/tags" Target="../tags/tag60.xml"/><Relationship Id="rId42" Type="http://schemas.openxmlformats.org/officeDocument/2006/relationships/tags" Target="../tags/tag68.xml"/><Relationship Id="rId47" Type="http://schemas.openxmlformats.org/officeDocument/2006/relationships/tags" Target="../tags/tag73.xml"/><Relationship Id="rId50" Type="http://schemas.openxmlformats.org/officeDocument/2006/relationships/oleObject" Target="../embeddings/oleObject2.bin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5" Type="http://schemas.openxmlformats.org/officeDocument/2006/relationships/tags" Target="../tags/tag51.xml"/><Relationship Id="rId33" Type="http://schemas.openxmlformats.org/officeDocument/2006/relationships/tags" Target="../tags/tag59.xml"/><Relationship Id="rId38" Type="http://schemas.openxmlformats.org/officeDocument/2006/relationships/tags" Target="../tags/tag64.xml"/><Relationship Id="rId46" Type="http://schemas.openxmlformats.org/officeDocument/2006/relationships/tags" Target="../tags/tag72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20" Type="http://schemas.openxmlformats.org/officeDocument/2006/relationships/tags" Target="../tags/tag46.xml"/><Relationship Id="rId29" Type="http://schemas.openxmlformats.org/officeDocument/2006/relationships/tags" Target="../tags/tag55.xml"/><Relationship Id="rId41" Type="http://schemas.openxmlformats.org/officeDocument/2006/relationships/tags" Target="../tags/tag67.xml"/><Relationship Id="rId1" Type="http://schemas.openxmlformats.org/officeDocument/2006/relationships/vmlDrawing" Target="../drawings/vmlDrawing2.v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24" Type="http://schemas.openxmlformats.org/officeDocument/2006/relationships/tags" Target="../tags/tag50.xml"/><Relationship Id="rId32" Type="http://schemas.openxmlformats.org/officeDocument/2006/relationships/tags" Target="../tags/tag58.xml"/><Relationship Id="rId37" Type="http://schemas.openxmlformats.org/officeDocument/2006/relationships/tags" Target="../tags/tag63.xml"/><Relationship Id="rId40" Type="http://schemas.openxmlformats.org/officeDocument/2006/relationships/tags" Target="../tags/tag66.xml"/><Relationship Id="rId45" Type="http://schemas.openxmlformats.org/officeDocument/2006/relationships/tags" Target="../tags/tag71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23" Type="http://schemas.openxmlformats.org/officeDocument/2006/relationships/tags" Target="../tags/tag49.xml"/><Relationship Id="rId28" Type="http://schemas.openxmlformats.org/officeDocument/2006/relationships/tags" Target="../tags/tag54.xml"/><Relationship Id="rId36" Type="http://schemas.openxmlformats.org/officeDocument/2006/relationships/tags" Target="../tags/tag62.xml"/><Relationship Id="rId49" Type="http://schemas.openxmlformats.org/officeDocument/2006/relationships/notesSlide" Target="../notesSlides/notesSlide2.xml"/><Relationship Id="rId10" Type="http://schemas.openxmlformats.org/officeDocument/2006/relationships/tags" Target="../tags/tag36.xml"/><Relationship Id="rId19" Type="http://schemas.openxmlformats.org/officeDocument/2006/relationships/tags" Target="../tags/tag45.xml"/><Relationship Id="rId31" Type="http://schemas.openxmlformats.org/officeDocument/2006/relationships/tags" Target="../tags/tag57.xml"/><Relationship Id="rId44" Type="http://schemas.openxmlformats.org/officeDocument/2006/relationships/tags" Target="../tags/tag70.xml"/><Relationship Id="rId52" Type="http://schemas.openxmlformats.org/officeDocument/2006/relationships/image" Target="../media/image14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tags" Target="../tags/tag48.xml"/><Relationship Id="rId27" Type="http://schemas.openxmlformats.org/officeDocument/2006/relationships/tags" Target="../tags/tag53.xml"/><Relationship Id="rId30" Type="http://schemas.openxmlformats.org/officeDocument/2006/relationships/tags" Target="../tags/tag56.xml"/><Relationship Id="rId35" Type="http://schemas.openxmlformats.org/officeDocument/2006/relationships/tags" Target="../tags/tag61.xml"/><Relationship Id="rId43" Type="http://schemas.openxmlformats.org/officeDocument/2006/relationships/tags" Target="../tags/tag69.xml"/><Relationship Id="rId48" Type="http://schemas.openxmlformats.org/officeDocument/2006/relationships/slideLayout" Target="../slideLayouts/slideLayout6.xml"/><Relationship Id="rId8" Type="http://schemas.openxmlformats.org/officeDocument/2006/relationships/tags" Target="../tags/tag34.xml"/><Relationship Id="rId51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26" Type="http://schemas.openxmlformats.org/officeDocument/2006/relationships/notesSlide" Target="../notesSlides/notesSlide3.xml"/><Relationship Id="rId3" Type="http://schemas.openxmlformats.org/officeDocument/2006/relationships/tags" Target="../tags/tag75.xml"/><Relationship Id="rId21" Type="http://schemas.openxmlformats.org/officeDocument/2006/relationships/tags" Target="../tags/tag93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slideLayout" Target="../slideLayouts/slideLayout6.xml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tags" Target="../tags/tag92.xml"/><Relationship Id="rId1" Type="http://schemas.openxmlformats.org/officeDocument/2006/relationships/vmlDrawing" Target="../drawings/vmlDrawing3.v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tags" Target="../tags/tag96.xml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tags" Target="../tags/tag95.xml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tags" Target="../tags/tag94.xml"/><Relationship Id="rId27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hyperlink" Target="../../Compaq/Desktop/Vimeo%20Famato%20%5bAlta%20qualidade%20e%20tamanho%5d.wmv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12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6.png"/><Relationship Id="rId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0.jpe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15.jpe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5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33.png"/><Relationship Id="rId5" Type="http://schemas.openxmlformats.org/officeDocument/2006/relationships/image" Target="../media/image19.png"/><Relationship Id="rId10" Type="http://schemas.openxmlformats.org/officeDocument/2006/relationships/image" Target="../media/image32.png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36.png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0.jpe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15.jpe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33.png"/><Relationship Id="rId5" Type="http://schemas.openxmlformats.org/officeDocument/2006/relationships/image" Target="../media/image19.png"/><Relationship Id="rId10" Type="http://schemas.openxmlformats.org/officeDocument/2006/relationships/image" Target="../media/image32.png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0.jpe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42.jpeg"/><Relationship Id="rId10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1.png"/><Relationship Id="rId1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6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42.jpeg"/><Relationship Id="rId5" Type="http://schemas.openxmlformats.org/officeDocument/2006/relationships/image" Target="../media/image19.png"/><Relationship Id="rId10" Type="http://schemas.openxmlformats.org/officeDocument/2006/relationships/image" Target="../media/image34.png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6.png"/><Relationship Id="rId3" Type="http://schemas.openxmlformats.org/officeDocument/2006/relationships/image" Target="../media/image41.jpeg"/><Relationship Id="rId7" Type="http://schemas.openxmlformats.org/officeDocument/2006/relationships/image" Target="../media/image2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34.png"/><Relationship Id="rId5" Type="http://schemas.openxmlformats.org/officeDocument/2006/relationships/image" Target="../media/image18.png"/><Relationship Id="rId10" Type="http://schemas.openxmlformats.org/officeDocument/2006/relationships/image" Target="../media/image31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tags" Target="../tags/tag108.xml"/><Relationship Id="rId18" Type="http://schemas.openxmlformats.org/officeDocument/2006/relationships/tags" Target="../tags/tag113.xml"/><Relationship Id="rId26" Type="http://schemas.openxmlformats.org/officeDocument/2006/relationships/tags" Target="../tags/tag121.xml"/><Relationship Id="rId39" Type="http://schemas.openxmlformats.org/officeDocument/2006/relationships/tags" Target="../tags/tag134.xml"/><Relationship Id="rId21" Type="http://schemas.openxmlformats.org/officeDocument/2006/relationships/tags" Target="../tags/tag116.xml"/><Relationship Id="rId34" Type="http://schemas.openxmlformats.org/officeDocument/2006/relationships/tags" Target="../tags/tag129.xml"/><Relationship Id="rId42" Type="http://schemas.openxmlformats.org/officeDocument/2006/relationships/tags" Target="../tags/tag137.xml"/><Relationship Id="rId47" Type="http://schemas.openxmlformats.org/officeDocument/2006/relationships/tags" Target="../tags/tag142.xml"/><Relationship Id="rId50" Type="http://schemas.openxmlformats.org/officeDocument/2006/relationships/tags" Target="../tags/tag145.xml"/><Relationship Id="rId55" Type="http://schemas.openxmlformats.org/officeDocument/2006/relationships/tags" Target="../tags/tag150.xml"/><Relationship Id="rId63" Type="http://schemas.openxmlformats.org/officeDocument/2006/relationships/tags" Target="../tags/tag158.xml"/><Relationship Id="rId68" Type="http://schemas.openxmlformats.org/officeDocument/2006/relationships/tags" Target="../tags/tag163.xml"/><Relationship Id="rId76" Type="http://schemas.openxmlformats.org/officeDocument/2006/relationships/tags" Target="../tags/tag171.xml"/><Relationship Id="rId84" Type="http://schemas.openxmlformats.org/officeDocument/2006/relationships/notesSlide" Target="../notesSlides/notesSlide14.xml"/><Relationship Id="rId7" Type="http://schemas.openxmlformats.org/officeDocument/2006/relationships/tags" Target="../tags/tag102.xml"/><Relationship Id="rId71" Type="http://schemas.openxmlformats.org/officeDocument/2006/relationships/tags" Target="../tags/tag166.xml"/><Relationship Id="rId2" Type="http://schemas.openxmlformats.org/officeDocument/2006/relationships/tags" Target="../tags/tag97.xml"/><Relationship Id="rId16" Type="http://schemas.openxmlformats.org/officeDocument/2006/relationships/tags" Target="../tags/tag111.xml"/><Relationship Id="rId29" Type="http://schemas.openxmlformats.org/officeDocument/2006/relationships/tags" Target="../tags/tag124.xml"/><Relationship Id="rId11" Type="http://schemas.openxmlformats.org/officeDocument/2006/relationships/tags" Target="../tags/tag106.xml"/><Relationship Id="rId24" Type="http://schemas.openxmlformats.org/officeDocument/2006/relationships/tags" Target="../tags/tag119.xml"/><Relationship Id="rId32" Type="http://schemas.openxmlformats.org/officeDocument/2006/relationships/tags" Target="../tags/tag127.xml"/><Relationship Id="rId37" Type="http://schemas.openxmlformats.org/officeDocument/2006/relationships/tags" Target="../tags/tag132.xml"/><Relationship Id="rId40" Type="http://schemas.openxmlformats.org/officeDocument/2006/relationships/tags" Target="../tags/tag135.xml"/><Relationship Id="rId45" Type="http://schemas.openxmlformats.org/officeDocument/2006/relationships/tags" Target="../tags/tag140.xml"/><Relationship Id="rId53" Type="http://schemas.openxmlformats.org/officeDocument/2006/relationships/tags" Target="../tags/tag148.xml"/><Relationship Id="rId58" Type="http://schemas.openxmlformats.org/officeDocument/2006/relationships/tags" Target="../tags/tag153.xml"/><Relationship Id="rId66" Type="http://schemas.openxmlformats.org/officeDocument/2006/relationships/tags" Target="../tags/tag161.xml"/><Relationship Id="rId74" Type="http://schemas.openxmlformats.org/officeDocument/2006/relationships/tags" Target="../tags/tag169.xml"/><Relationship Id="rId79" Type="http://schemas.openxmlformats.org/officeDocument/2006/relationships/tags" Target="../tags/tag174.xml"/><Relationship Id="rId5" Type="http://schemas.openxmlformats.org/officeDocument/2006/relationships/tags" Target="../tags/tag100.xml"/><Relationship Id="rId61" Type="http://schemas.openxmlformats.org/officeDocument/2006/relationships/tags" Target="../tags/tag156.xml"/><Relationship Id="rId82" Type="http://schemas.openxmlformats.org/officeDocument/2006/relationships/tags" Target="../tags/tag177.xml"/><Relationship Id="rId19" Type="http://schemas.openxmlformats.org/officeDocument/2006/relationships/tags" Target="../tags/tag114.xml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tags" Target="../tags/tag109.xml"/><Relationship Id="rId22" Type="http://schemas.openxmlformats.org/officeDocument/2006/relationships/tags" Target="../tags/tag117.xml"/><Relationship Id="rId27" Type="http://schemas.openxmlformats.org/officeDocument/2006/relationships/tags" Target="../tags/tag122.xml"/><Relationship Id="rId30" Type="http://schemas.openxmlformats.org/officeDocument/2006/relationships/tags" Target="../tags/tag125.xml"/><Relationship Id="rId35" Type="http://schemas.openxmlformats.org/officeDocument/2006/relationships/tags" Target="../tags/tag130.xml"/><Relationship Id="rId43" Type="http://schemas.openxmlformats.org/officeDocument/2006/relationships/tags" Target="../tags/tag138.xml"/><Relationship Id="rId48" Type="http://schemas.openxmlformats.org/officeDocument/2006/relationships/tags" Target="../tags/tag143.xml"/><Relationship Id="rId56" Type="http://schemas.openxmlformats.org/officeDocument/2006/relationships/tags" Target="../tags/tag151.xml"/><Relationship Id="rId64" Type="http://schemas.openxmlformats.org/officeDocument/2006/relationships/tags" Target="../tags/tag159.xml"/><Relationship Id="rId69" Type="http://schemas.openxmlformats.org/officeDocument/2006/relationships/tags" Target="../tags/tag164.xml"/><Relationship Id="rId77" Type="http://schemas.openxmlformats.org/officeDocument/2006/relationships/tags" Target="../tags/tag172.xml"/><Relationship Id="rId8" Type="http://schemas.openxmlformats.org/officeDocument/2006/relationships/tags" Target="../tags/tag103.xml"/><Relationship Id="rId51" Type="http://schemas.openxmlformats.org/officeDocument/2006/relationships/tags" Target="../tags/tag146.xml"/><Relationship Id="rId72" Type="http://schemas.openxmlformats.org/officeDocument/2006/relationships/tags" Target="../tags/tag167.xml"/><Relationship Id="rId80" Type="http://schemas.openxmlformats.org/officeDocument/2006/relationships/tags" Target="../tags/tag175.xml"/><Relationship Id="rId85" Type="http://schemas.openxmlformats.org/officeDocument/2006/relationships/oleObject" Target="../embeddings/oleObject4.bin"/><Relationship Id="rId3" Type="http://schemas.openxmlformats.org/officeDocument/2006/relationships/tags" Target="../tags/tag98.xml"/><Relationship Id="rId12" Type="http://schemas.openxmlformats.org/officeDocument/2006/relationships/tags" Target="../tags/tag107.xml"/><Relationship Id="rId17" Type="http://schemas.openxmlformats.org/officeDocument/2006/relationships/tags" Target="../tags/tag112.xml"/><Relationship Id="rId25" Type="http://schemas.openxmlformats.org/officeDocument/2006/relationships/tags" Target="../tags/tag120.xml"/><Relationship Id="rId33" Type="http://schemas.openxmlformats.org/officeDocument/2006/relationships/tags" Target="../tags/tag128.xml"/><Relationship Id="rId38" Type="http://schemas.openxmlformats.org/officeDocument/2006/relationships/tags" Target="../tags/tag133.xml"/><Relationship Id="rId46" Type="http://schemas.openxmlformats.org/officeDocument/2006/relationships/tags" Target="../tags/tag141.xml"/><Relationship Id="rId59" Type="http://schemas.openxmlformats.org/officeDocument/2006/relationships/tags" Target="../tags/tag154.xml"/><Relationship Id="rId67" Type="http://schemas.openxmlformats.org/officeDocument/2006/relationships/tags" Target="../tags/tag162.xml"/><Relationship Id="rId20" Type="http://schemas.openxmlformats.org/officeDocument/2006/relationships/tags" Target="../tags/tag115.xml"/><Relationship Id="rId41" Type="http://schemas.openxmlformats.org/officeDocument/2006/relationships/tags" Target="../tags/tag136.xml"/><Relationship Id="rId54" Type="http://schemas.openxmlformats.org/officeDocument/2006/relationships/tags" Target="../tags/tag149.xml"/><Relationship Id="rId62" Type="http://schemas.openxmlformats.org/officeDocument/2006/relationships/tags" Target="../tags/tag157.xml"/><Relationship Id="rId70" Type="http://schemas.openxmlformats.org/officeDocument/2006/relationships/tags" Target="../tags/tag165.xml"/><Relationship Id="rId75" Type="http://schemas.openxmlformats.org/officeDocument/2006/relationships/tags" Target="../tags/tag170.xml"/><Relationship Id="rId83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tags" Target="../tags/tag101.xml"/><Relationship Id="rId15" Type="http://schemas.openxmlformats.org/officeDocument/2006/relationships/tags" Target="../tags/tag110.xml"/><Relationship Id="rId23" Type="http://schemas.openxmlformats.org/officeDocument/2006/relationships/tags" Target="../tags/tag118.xml"/><Relationship Id="rId28" Type="http://schemas.openxmlformats.org/officeDocument/2006/relationships/tags" Target="../tags/tag123.xml"/><Relationship Id="rId36" Type="http://schemas.openxmlformats.org/officeDocument/2006/relationships/tags" Target="../tags/tag131.xml"/><Relationship Id="rId49" Type="http://schemas.openxmlformats.org/officeDocument/2006/relationships/tags" Target="../tags/tag144.xml"/><Relationship Id="rId57" Type="http://schemas.openxmlformats.org/officeDocument/2006/relationships/tags" Target="../tags/tag152.xml"/><Relationship Id="rId10" Type="http://schemas.openxmlformats.org/officeDocument/2006/relationships/tags" Target="../tags/tag105.xml"/><Relationship Id="rId31" Type="http://schemas.openxmlformats.org/officeDocument/2006/relationships/tags" Target="../tags/tag126.xml"/><Relationship Id="rId44" Type="http://schemas.openxmlformats.org/officeDocument/2006/relationships/tags" Target="../tags/tag139.xml"/><Relationship Id="rId52" Type="http://schemas.openxmlformats.org/officeDocument/2006/relationships/tags" Target="../tags/tag147.xml"/><Relationship Id="rId60" Type="http://schemas.openxmlformats.org/officeDocument/2006/relationships/tags" Target="../tags/tag155.xml"/><Relationship Id="rId65" Type="http://schemas.openxmlformats.org/officeDocument/2006/relationships/tags" Target="../tags/tag160.xml"/><Relationship Id="rId73" Type="http://schemas.openxmlformats.org/officeDocument/2006/relationships/tags" Target="../tags/tag168.xml"/><Relationship Id="rId78" Type="http://schemas.openxmlformats.org/officeDocument/2006/relationships/tags" Target="../tags/tag173.xml"/><Relationship Id="rId81" Type="http://schemas.openxmlformats.org/officeDocument/2006/relationships/tags" Target="../tags/tag176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tags" Target="../tags/tag189.xml"/><Relationship Id="rId18" Type="http://schemas.openxmlformats.org/officeDocument/2006/relationships/tags" Target="../tags/tag194.xml"/><Relationship Id="rId26" Type="http://schemas.openxmlformats.org/officeDocument/2006/relationships/tags" Target="../tags/tag202.xml"/><Relationship Id="rId39" Type="http://schemas.openxmlformats.org/officeDocument/2006/relationships/tags" Target="../tags/tag215.xml"/><Relationship Id="rId21" Type="http://schemas.openxmlformats.org/officeDocument/2006/relationships/tags" Target="../tags/tag197.xml"/><Relationship Id="rId34" Type="http://schemas.openxmlformats.org/officeDocument/2006/relationships/tags" Target="../tags/tag210.xml"/><Relationship Id="rId42" Type="http://schemas.openxmlformats.org/officeDocument/2006/relationships/tags" Target="../tags/tag218.xml"/><Relationship Id="rId47" Type="http://schemas.openxmlformats.org/officeDocument/2006/relationships/tags" Target="../tags/tag223.xml"/><Relationship Id="rId50" Type="http://schemas.openxmlformats.org/officeDocument/2006/relationships/tags" Target="../tags/tag226.xml"/><Relationship Id="rId55" Type="http://schemas.openxmlformats.org/officeDocument/2006/relationships/tags" Target="../tags/tag231.xml"/><Relationship Id="rId63" Type="http://schemas.openxmlformats.org/officeDocument/2006/relationships/tags" Target="../tags/tag239.xml"/><Relationship Id="rId68" Type="http://schemas.openxmlformats.org/officeDocument/2006/relationships/tags" Target="../tags/tag244.xml"/><Relationship Id="rId7" Type="http://schemas.openxmlformats.org/officeDocument/2006/relationships/tags" Target="../tags/tag183.xml"/><Relationship Id="rId71" Type="http://schemas.openxmlformats.org/officeDocument/2006/relationships/tags" Target="../tags/tag247.xml"/><Relationship Id="rId2" Type="http://schemas.openxmlformats.org/officeDocument/2006/relationships/tags" Target="../tags/tag178.xml"/><Relationship Id="rId16" Type="http://schemas.openxmlformats.org/officeDocument/2006/relationships/tags" Target="../tags/tag192.xml"/><Relationship Id="rId29" Type="http://schemas.openxmlformats.org/officeDocument/2006/relationships/tags" Target="../tags/tag205.xml"/><Relationship Id="rId11" Type="http://schemas.openxmlformats.org/officeDocument/2006/relationships/tags" Target="../tags/tag187.xml"/><Relationship Id="rId24" Type="http://schemas.openxmlformats.org/officeDocument/2006/relationships/tags" Target="../tags/tag200.xml"/><Relationship Id="rId32" Type="http://schemas.openxmlformats.org/officeDocument/2006/relationships/tags" Target="../tags/tag208.xml"/><Relationship Id="rId37" Type="http://schemas.openxmlformats.org/officeDocument/2006/relationships/tags" Target="../tags/tag213.xml"/><Relationship Id="rId40" Type="http://schemas.openxmlformats.org/officeDocument/2006/relationships/tags" Target="../tags/tag216.xml"/><Relationship Id="rId45" Type="http://schemas.openxmlformats.org/officeDocument/2006/relationships/tags" Target="../tags/tag221.xml"/><Relationship Id="rId53" Type="http://schemas.openxmlformats.org/officeDocument/2006/relationships/tags" Target="../tags/tag229.xml"/><Relationship Id="rId58" Type="http://schemas.openxmlformats.org/officeDocument/2006/relationships/tags" Target="../tags/tag234.xml"/><Relationship Id="rId66" Type="http://schemas.openxmlformats.org/officeDocument/2006/relationships/tags" Target="../tags/tag242.xml"/><Relationship Id="rId74" Type="http://schemas.openxmlformats.org/officeDocument/2006/relationships/notesSlide" Target="../notesSlides/notesSlide15.xml"/><Relationship Id="rId5" Type="http://schemas.openxmlformats.org/officeDocument/2006/relationships/tags" Target="../tags/tag181.xml"/><Relationship Id="rId15" Type="http://schemas.openxmlformats.org/officeDocument/2006/relationships/tags" Target="../tags/tag191.xml"/><Relationship Id="rId23" Type="http://schemas.openxmlformats.org/officeDocument/2006/relationships/tags" Target="../tags/tag199.xml"/><Relationship Id="rId28" Type="http://schemas.openxmlformats.org/officeDocument/2006/relationships/tags" Target="../tags/tag204.xml"/><Relationship Id="rId36" Type="http://schemas.openxmlformats.org/officeDocument/2006/relationships/tags" Target="../tags/tag212.xml"/><Relationship Id="rId49" Type="http://schemas.openxmlformats.org/officeDocument/2006/relationships/tags" Target="../tags/tag225.xml"/><Relationship Id="rId57" Type="http://schemas.openxmlformats.org/officeDocument/2006/relationships/tags" Target="../tags/tag233.xml"/><Relationship Id="rId61" Type="http://schemas.openxmlformats.org/officeDocument/2006/relationships/tags" Target="../tags/tag237.xml"/><Relationship Id="rId10" Type="http://schemas.openxmlformats.org/officeDocument/2006/relationships/tags" Target="../tags/tag186.xml"/><Relationship Id="rId19" Type="http://schemas.openxmlformats.org/officeDocument/2006/relationships/tags" Target="../tags/tag195.xml"/><Relationship Id="rId31" Type="http://schemas.openxmlformats.org/officeDocument/2006/relationships/tags" Target="../tags/tag207.xml"/><Relationship Id="rId44" Type="http://schemas.openxmlformats.org/officeDocument/2006/relationships/tags" Target="../tags/tag220.xml"/><Relationship Id="rId52" Type="http://schemas.openxmlformats.org/officeDocument/2006/relationships/tags" Target="../tags/tag228.xml"/><Relationship Id="rId60" Type="http://schemas.openxmlformats.org/officeDocument/2006/relationships/tags" Target="../tags/tag236.xml"/><Relationship Id="rId65" Type="http://schemas.openxmlformats.org/officeDocument/2006/relationships/tags" Target="../tags/tag241.xml"/><Relationship Id="rId73" Type="http://schemas.openxmlformats.org/officeDocument/2006/relationships/slideLayout" Target="../slideLayouts/slideLayout6.xml"/><Relationship Id="rId4" Type="http://schemas.openxmlformats.org/officeDocument/2006/relationships/tags" Target="../tags/tag180.xml"/><Relationship Id="rId9" Type="http://schemas.openxmlformats.org/officeDocument/2006/relationships/tags" Target="../tags/tag185.xml"/><Relationship Id="rId14" Type="http://schemas.openxmlformats.org/officeDocument/2006/relationships/tags" Target="../tags/tag190.xml"/><Relationship Id="rId22" Type="http://schemas.openxmlformats.org/officeDocument/2006/relationships/tags" Target="../tags/tag198.xml"/><Relationship Id="rId27" Type="http://schemas.openxmlformats.org/officeDocument/2006/relationships/tags" Target="../tags/tag203.xml"/><Relationship Id="rId30" Type="http://schemas.openxmlformats.org/officeDocument/2006/relationships/tags" Target="../tags/tag206.xml"/><Relationship Id="rId35" Type="http://schemas.openxmlformats.org/officeDocument/2006/relationships/tags" Target="../tags/tag211.xml"/><Relationship Id="rId43" Type="http://schemas.openxmlformats.org/officeDocument/2006/relationships/tags" Target="../tags/tag219.xml"/><Relationship Id="rId48" Type="http://schemas.openxmlformats.org/officeDocument/2006/relationships/tags" Target="../tags/tag224.xml"/><Relationship Id="rId56" Type="http://schemas.openxmlformats.org/officeDocument/2006/relationships/tags" Target="../tags/tag232.xml"/><Relationship Id="rId64" Type="http://schemas.openxmlformats.org/officeDocument/2006/relationships/tags" Target="../tags/tag240.xml"/><Relationship Id="rId69" Type="http://schemas.openxmlformats.org/officeDocument/2006/relationships/tags" Target="../tags/tag245.xml"/><Relationship Id="rId8" Type="http://schemas.openxmlformats.org/officeDocument/2006/relationships/tags" Target="../tags/tag184.xml"/><Relationship Id="rId51" Type="http://schemas.openxmlformats.org/officeDocument/2006/relationships/tags" Target="../tags/tag227.xml"/><Relationship Id="rId72" Type="http://schemas.openxmlformats.org/officeDocument/2006/relationships/tags" Target="../tags/tag248.xml"/><Relationship Id="rId3" Type="http://schemas.openxmlformats.org/officeDocument/2006/relationships/tags" Target="../tags/tag179.xml"/><Relationship Id="rId12" Type="http://schemas.openxmlformats.org/officeDocument/2006/relationships/tags" Target="../tags/tag188.xml"/><Relationship Id="rId17" Type="http://schemas.openxmlformats.org/officeDocument/2006/relationships/tags" Target="../tags/tag193.xml"/><Relationship Id="rId25" Type="http://schemas.openxmlformats.org/officeDocument/2006/relationships/tags" Target="../tags/tag201.xml"/><Relationship Id="rId33" Type="http://schemas.openxmlformats.org/officeDocument/2006/relationships/tags" Target="../tags/tag209.xml"/><Relationship Id="rId38" Type="http://schemas.openxmlformats.org/officeDocument/2006/relationships/tags" Target="../tags/tag214.xml"/><Relationship Id="rId46" Type="http://schemas.openxmlformats.org/officeDocument/2006/relationships/tags" Target="../tags/tag222.xml"/><Relationship Id="rId59" Type="http://schemas.openxmlformats.org/officeDocument/2006/relationships/tags" Target="../tags/tag235.xml"/><Relationship Id="rId67" Type="http://schemas.openxmlformats.org/officeDocument/2006/relationships/tags" Target="../tags/tag243.xml"/><Relationship Id="rId20" Type="http://schemas.openxmlformats.org/officeDocument/2006/relationships/tags" Target="../tags/tag196.xml"/><Relationship Id="rId41" Type="http://schemas.openxmlformats.org/officeDocument/2006/relationships/tags" Target="../tags/tag217.xml"/><Relationship Id="rId54" Type="http://schemas.openxmlformats.org/officeDocument/2006/relationships/tags" Target="../tags/tag230.xml"/><Relationship Id="rId62" Type="http://schemas.openxmlformats.org/officeDocument/2006/relationships/tags" Target="../tags/tag238.xml"/><Relationship Id="rId70" Type="http://schemas.openxmlformats.org/officeDocument/2006/relationships/tags" Target="../tags/tag246.xml"/><Relationship Id="rId75" Type="http://schemas.openxmlformats.org/officeDocument/2006/relationships/oleObject" Target="../embeddings/oleObject5.bin"/><Relationship Id="rId1" Type="http://schemas.openxmlformats.org/officeDocument/2006/relationships/vmlDrawing" Target="../drawings/vmlDrawing5.vml"/><Relationship Id="rId6" Type="http://schemas.openxmlformats.org/officeDocument/2006/relationships/tags" Target="../tags/tag18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26" Type="http://schemas.openxmlformats.org/officeDocument/2006/relationships/tags" Target="../tags/tag273.xml"/><Relationship Id="rId39" Type="http://schemas.openxmlformats.org/officeDocument/2006/relationships/notesSlide" Target="../notesSlides/notesSlide16.xml"/><Relationship Id="rId3" Type="http://schemas.openxmlformats.org/officeDocument/2006/relationships/tags" Target="../tags/tag250.xml"/><Relationship Id="rId21" Type="http://schemas.openxmlformats.org/officeDocument/2006/relationships/tags" Target="../tags/tag268.xml"/><Relationship Id="rId34" Type="http://schemas.openxmlformats.org/officeDocument/2006/relationships/tags" Target="../tags/tag281.xml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5" Type="http://schemas.openxmlformats.org/officeDocument/2006/relationships/tags" Target="../tags/tag272.xml"/><Relationship Id="rId33" Type="http://schemas.openxmlformats.org/officeDocument/2006/relationships/tags" Target="../tags/tag280.xml"/><Relationship Id="rId38" Type="http://schemas.openxmlformats.org/officeDocument/2006/relationships/slideLayout" Target="../slideLayouts/slideLayout6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tags" Target="../tags/tag267.xml"/><Relationship Id="rId29" Type="http://schemas.openxmlformats.org/officeDocument/2006/relationships/tags" Target="../tags/tag276.xml"/><Relationship Id="rId1" Type="http://schemas.openxmlformats.org/officeDocument/2006/relationships/vmlDrawing" Target="../drawings/vmlDrawing6.v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24" Type="http://schemas.openxmlformats.org/officeDocument/2006/relationships/tags" Target="../tags/tag271.xml"/><Relationship Id="rId32" Type="http://schemas.openxmlformats.org/officeDocument/2006/relationships/tags" Target="../tags/tag279.xml"/><Relationship Id="rId37" Type="http://schemas.openxmlformats.org/officeDocument/2006/relationships/tags" Target="../tags/tag284.xml"/><Relationship Id="rId40" Type="http://schemas.openxmlformats.org/officeDocument/2006/relationships/oleObject" Target="../embeddings/oleObject6.bin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23" Type="http://schemas.openxmlformats.org/officeDocument/2006/relationships/tags" Target="../tags/tag270.xml"/><Relationship Id="rId28" Type="http://schemas.openxmlformats.org/officeDocument/2006/relationships/tags" Target="../tags/tag275.xml"/><Relationship Id="rId36" Type="http://schemas.openxmlformats.org/officeDocument/2006/relationships/tags" Target="../tags/tag283.xml"/><Relationship Id="rId10" Type="http://schemas.openxmlformats.org/officeDocument/2006/relationships/tags" Target="../tags/tag257.xml"/><Relationship Id="rId19" Type="http://schemas.openxmlformats.org/officeDocument/2006/relationships/tags" Target="../tags/tag266.xml"/><Relationship Id="rId31" Type="http://schemas.openxmlformats.org/officeDocument/2006/relationships/tags" Target="../tags/tag278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Relationship Id="rId22" Type="http://schemas.openxmlformats.org/officeDocument/2006/relationships/tags" Target="../tags/tag269.xml"/><Relationship Id="rId27" Type="http://schemas.openxmlformats.org/officeDocument/2006/relationships/tags" Target="../tags/tag274.xml"/><Relationship Id="rId30" Type="http://schemas.openxmlformats.org/officeDocument/2006/relationships/tags" Target="../tags/tag277.xml"/><Relationship Id="rId35" Type="http://schemas.openxmlformats.org/officeDocument/2006/relationships/tags" Target="../tags/tag28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13" Type="http://schemas.openxmlformats.org/officeDocument/2006/relationships/tags" Target="../tags/tag296.xml"/><Relationship Id="rId18" Type="http://schemas.openxmlformats.org/officeDocument/2006/relationships/tags" Target="../tags/tag301.xml"/><Relationship Id="rId3" Type="http://schemas.openxmlformats.org/officeDocument/2006/relationships/tags" Target="../tags/tag286.xml"/><Relationship Id="rId21" Type="http://schemas.openxmlformats.org/officeDocument/2006/relationships/notesSlide" Target="../notesSlides/notesSlide17.xml"/><Relationship Id="rId7" Type="http://schemas.openxmlformats.org/officeDocument/2006/relationships/tags" Target="../tags/tag290.xml"/><Relationship Id="rId12" Type="http://schemas.openxmlformats.org/officeDocument/2006/relationships/tags" Target="../tags/tag295.xml"/><Relationship Id="rId17" Type="http://schemas.openxmlformats.org/officeDocument/2006/relationships/tags" Target="../tags/tag300.xml"/><Relationship Id="rId2" Type="http://schemas.openxmlformats.org/officeDocument/2006/relationships/tags" Target="../tags/tag285.xml"/><Relationship Id="rId16" Type="http://schemas.openxmlformats.org/officeDocument/2006/relationships/tags" Target="../tags/tag299.xml"/><Relationship Id="rId20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tags" Target="../tags/tag289.xml"/><Relationship Id="rId11" Type="http://schemas.openxmlformats.org/officeDocument/2006/relationships/tags" Target="../tags/tag294.xml"/><Relationship Id="rId5" Type="http://schemas.openxmlformats.org/officeDocument/2006/relationships/tags" Target="../tags/tag288.xml"/><Relationship Id="rId15" Type="http://schemas.openxmlformats.org/officeDocument/2006/relationships/tags" Target="../tags/tag298.xml"/><Relationship Id="rId10" Type="http://schemas.openxmlformats.org/officeDocument/2006/relationships/tags" Target="../tags/tag293.xml"/><Relationship Id="rId19" Type="http://schemas.openxmlformats.org/officeDocument/2006/relationships/tags" Target="../tags/tag302.xml"/><Relationship Id="rId4" Type="http://schemas.openxmlformats.org/officeDocument/2006/relationships/tags" Target="../tags/tag287.xml"/><Relationship Id="rId9" Type="http://schemas.openxmlformats.org/officeDocument/2006/relationships/tags" Target="../tags/tag292.xml"/><Relationship Id="rId14" Type="http://schemas.openxmlformats.org/officeDocument/2006/relationships/tags" Target="../tags/tag297.xml"/><Relationship Id="rId22" Type="http://schemas.openxmlformats.org/officeDocument/2006/relationships/oleObject" Target="../embeddings/oleObject7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171700"/>
            <a:ext cx="9144000" cy="215900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39" name="Picture 2" descr="tellus_.png"/>
          <p:cNvPicPr>
            <a:picLocks noChangeAspect="1"/>
          </p:cNvPicPr>
          <p:nvPr/>
        </p:nvPicPr>
        <p:blipFill>
          <a:blip r:embed="rId3"/>
          <a:srcRect t="13341"/>
          <a:stretch>
            <a:fillRect/>
          </a:stretch>
        </p:blipFill>
        <p:spPr bwMode="auto">
          <a:xfrm>
            <a:off x="1092200" y="5140325"/>
            <a:ext cx="175260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0" descr="http://blogs.corpu.com/wp-content/uploads/2010/03/mckinsey_logo.jpg"/>
          <p:cNvPicPr>
            <a:picLocks noChangeAspect="1" noChangeArrowheads="1"/>
          </p:cNvPicPr>
          <p:nvPr/>
        </p:nvPicPr>
        <p:blipFill>
          <a:blip r:embed="rId4"/>
          <a:srcRect t="36182" b="37688"/>
          <a:stretch>
            <a:fillRect/>
          </a:stretch>
        </p:blipFill>
        <p:spPr bwMode="auto">
          <a:xfrm>
            <a:off x="990600" y="4613275"/>
            <a:ext cx="188912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Brasao_de_Armas_do_Estado_de_Sao_Paul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8713" y="708025"/>
            <a:ext cx="6731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Governo_Do_Estado_De_Sao_Paul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3638" y="708025"/>
            <a:ext cx="1306512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77900" y="2311400"/>
            <a:ext cx="7239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pt-BR" sz="6000" b="1">
                <a:solidFill>
                  <a:srgbClr val="FFFFFF"/>
                </a:solidFill>
                <a:latin typeface="Calibri" pitchFamily="34" charset="0"/>
              </a:rPr>
              <a:t>Salto de Qualidade na Educação Paulista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171700"/>
            <a:ext cx="9144000" cy="215900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5363" name="Picture 2" descr="tellus_.png"/>
          <p:cNvPicPr>
            <a:picLocks noChangeAspect="1"/>
          </p:cNvPicPr>
          <p:nvPr/>
        </p:nvPicPr>
        <p:blipFill>
          <a:blip r:embed="rId3"/>
          <a:srcRect t="13341"/>
          <a:stretch>
            <a:fillRect/>
          </a:stretch>
        </p:blipFill>
        <p:spPr bwMode="auto">
          <a:xfrm>
            <a:off x="1092200" y="5140325"/>
            <a:ext cx="175260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0" descr="http://blogs.corpu.com/wp-content/uploads/2010/03/mckinsey_logo.jpg"/>
          <p:cNvPicPr>
            <a:picLocks noChangeAspect="1" noChangeArrowheads="1"/>
          </p:cNvPicPr>
          <p:nvPr/>
        </p:nvPicPr>
        <p:blipFill>
          <a:blip r:embed="rId4"/>
          <a:srcRect t="36182" b="37688"/>
          <a:stretch>
            <a:fillRect/>
          </a:stretch>
        </p:blipFill>
        <p:spPr bwMode="auto">
          <a:xfrm>
            <a:off x="990600" y="4613275"/>
            <a:ext cx="188912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39800" y="2586038"/>
            <a:ext cx="67818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2813"/>
            <a:r>
              <a:rPr lang="pt-BR" sz="4000">
                <a:solidFill>
                  <a:schemeClr val="bg1"/>
                </a:solidFill>
                <a:latin typeface="Calibri" pitchFamily="34" charset="0"/>
              </a:rPr>
              <a:t>Proposta para a Frente de Tecnologia Educacional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34"/>
          <p:cNvGrpSpPr>
            <a:grpSpLocks/>
          </p:cNvGrpSpPr>
          <p:nvPr/>
        </p:nvGrpSpPr>
        <p:grpSpPr bwMode="auto">
          <a:xfrm>
            <a:off x="2057400" y="1063625"/>
            <a:ext cx="5187950" cy="3406775"/>
            <a:chOff x="1865570" y="898540"/>
            <a:chExt cx="6122732" cy="4021175"/>
          </a:xfrm>
        </p:grpSpPr>
        <p:sp>
          <p:nvSpPr>
            <p:cNvPr id="22" name="Seta em curva para cima 1"/>
            <p:cNvSpPr/>
            <p:nvPr/>
          </p:nvSpPr>
          <p:spPr>
            <a:xfrm>
              <a:off x="1865570" y="898540"/>
              <a:ext cx="6122732" cy="4008059"/>
            </a:xfrm>
            <a:prstGeom prst="curvedUpArrow">
              <a:avLst/>
            </a:prstGeom>
            <a:gradFill flip="none" rotWithShape="1">
              <a:gsLst>
                <a:gs pos="30000">
                  <a:srgbClr val="FFDB00">
                    <a:alpha val="86000"/>
                  </a:srgbClr>
                </a:gs>
                <a:gs pos="77000">
                  <a:srgbClr val="FFFADA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solidFill>
                  <a:schemeClr val="tx1"/>
                </a:solidFill>
              </a:endParaRPr>
            </a:p>
          </p:txBody>
        </p:sp>
        <p:grpSp>
          <p:nvGrpSpPr>
            <p:cNvPr id="16398" name="Group 18"/>
            <p:cNvGrpSpPr>
              <a:grpSpLocks/>
            </p:cNvGrpSpPr>
            <p:nvPr/>
          </p:nvGrpSpPr>
          <p:grpSpPr bwMode="auto">
            <a:xfrm>
              <a:off x="1865570" y="1191720"/>
              <a:ext cx="5582195" cy="3727995"/>
              <a:chOff x="1865570" y="1958694"/>
              <a:chExt cx="5582195" cy="3727995"/>
            </a:xfrm>
          </p:grpSpPr>
          <p:sp>
            <p:nvSpPr>
              <p:cNvPr id="9" name="Oval 8"/>
              <p:cNvSpPr>
                <a:spLocks noChangeAspect="1"/>
              </p:cNvSpPr>
              <p:nvPr/>
            </p:nvSpPr>
            <p:spPr>
              <a:xfrm>
                <a:off x="2322714" y="3355681"/>
                <a:ext cx="1187825" cy="1187989"/>
              </a:xfrm>
              <a:prstGeom prst="ellipse">
                <a:avLst/>
              </a:prstGeom>
              <a:gradFill>
                <a:gsLst>
                  <a:gs pos="39000">
                    <a:srgbClr val="FF008E"/>
                  </a:gs>
                  <a:gs pos="100000">
                    <a:schemeClr val="bg1"/>
                  </a:gs>
                </a:gsLst>
                <a:lin ang="150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b="1" dirty="0"/>
                  <a:t>OBSERVAR</a:t>
                </a:r>
              </a:p>
            </p:txBody>
          </p:sp>
          <p:sp>
            <p:nvSpPr>
              <p:cNvPr id="10" name="Isosceles Triangle 9"/>
              <p:cNvSpPr>
                <a:spLocks noChangeAspect="1"/>
              </p:cNvSpPr>
              <p:nvPr/>
            </p:nvSpPr>
            <p:spPr>
              <a:xfrm rot="8598438">
                <a:off x="3143325" y="4270096"/>
                <a:ext cx="127401" cy="10868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/>
              </a:p>
            </p:txBody>
          </p:sp>
          <p:sp>
            <p:nvSpPr>
              <p:cNvPr id="13" name="Oval 12"/>
              <p:cNvSpPr>
                <a:spLocks noChangeAspect="1"/>
              </p:cNvSpPr>
              <p:nvPr/>
            </p:nvSpPr>
            <p:spPr>
              <a:xfrm>
                <a:off x="3325059" y="4498700"/>
                <a:ext cx="1187825" cy="1187989"/>
              </a:xfrm>
              <a:prstGeom prst="ellipse">
                <a:avLst/>
              </a:prstGeom>
              <a:gradFill>
                <a:gsLst>
                  <a:gs pos="39000">
                    <a:srgbClr val="008000"/>
                  </a:gs>
                  <a:gs pos="100000">
                    <a:schemeClr val="bg1"/>
                  </a:gs>
                </a:gsLst>
                <a:lin ang="150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b="1" dirty="0"/>
                  <a:t>DEFINIR</a:t>
                </a:r>
              </a:p>
            </p:txBody>
          </p:sp>
          <p:sp>
            <p:nvSpPr>
              <p:cNvPr id="14" name="Isosceles Triangle 13"/>
              <p:cNvSpPr>
                <a:spLocks noChangeAspect="1"/>
              </p:cNvSpPr>
              <p:nvPr/>
            </p:nvSpPr>
            <p:spPr>
              <a:xfrm rot="5400000">
                <a:off x="4329268" y="5055225"/>
                <a:ext cx="127418" cy="10866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/>
              </a:p>
            </p:txBody>
          </p:sp>
          <p:sp>
            <p:nvSpPr>
              <p:cNvPr id="16" name="Oval 15"/>
              <p:cNvSpPr>
                <a:spLocks noChangeAspect="1"/>
              </p:cNvSpPr>
              <p:nvPr/>
            </p:nvSpPr>
            <p:spPr>
              <a:xfrm>
                <a:off x="4788294" y="4485584"/>
                <a:ext cx="1187825" cy="1187989"/>
              </a:xfrm>
              <a:prstGeom prst="ellipse">
                <a:avLst/>
              </a:prstGeom>
              <a:gradFill>
                <a:gsLst>
                  <a:gs pos="39000">
                    <a:srgbClr val="FF7D03"/>
                  </a:gs>
                  <a:gs pos="100000">
                    <a:schemeClr val="bg1"/>
                  </a:gs>
                </a:gsLst>
                <a:lin ang="150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b="1" dirty="0"/>
                  <a:t>IDEALIZAR</a:t>
                </a:r>
              </a:p>
            </p:txBody>
          </p:sp>
          <p:sp>
            <p:nvSpPr>
              <p:cNvPr id="17" name="Isosceles Triangle 16"/>
              <p:cNvSpPr>
                <a:spLocks noChangeAspect="1"/>
              </p:cNvSpPr>
              <p:nvPr/>
            </p:nvSpPr>
            <p:spPr>
              <a:xfrm rot="3899019">
                <a:off x="5755032" y="4841613"/>
                <a:ext cx="129292" cy="10679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/>
              </a:p>
            </p:txBody>
          </p:sp>
          <p:grpSp>
            <p:nvGrpSpPr>
              <p:cNvPr id="16405" name="Group 38"/>
              <p:cNvGrpSpPr>
                <a:grpSpLocks/>
              </p:cNvGrpSpPr>
              <p:nvPr/>
            </p:nvGrpSpPr>
            <p:grpSpPr bwMode="auto">
              <a:xfrm>
                <a:off x="1865570" y="1958694"/>
                <a:ext cx="1187995" cy="1187995"/>
                <a:chOff x="1193798" y="1733102"/>
                <a:chExt cx="1187995" cy="1187995"/>
              </a:xfrm>
            </p:grpSpPr>
            <p:sp>
              <p:nvSpPr>
                <p:cNvPr id="20" name="Oval 19"/>
                <p:cNvSpPr>
                  <a:spLocks noChangeAspect="1"/>
                </p:cNvSpPr>
                <p:nvPr/>
              </p:nvSpPr>
              <p:spPr>
                <a:xfrm>
                  <a:off x="1193798" y="1732234"/>
                  <a:ext cx="1187825" cy="1187989"/>
                </a:xfrm>
                <a:prstGeom prst="ellipse">
                  <a:avLst/>
                </a:prstGeom>
                <a:gradFill>
                  <a:gsLst>
                    <a:gs pos="39000">
                      <a:srgbClr val="10B8E3"/>
                    </a:gs>
                    <a:gs pos="100000">
                      <a:schemeClr val="bg1"/>
                    </a:gs>
                  </a:gsLst>
                  <a:lin ang="150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b="1" dirty="0"/>
                    <a:t>ENTENDER</a:t>
                  </a:r>
                </a:p>
              </p:txBody>
            </p:sp>
            <p:sp>
              <p:nvSpPr>
                <p:cNvPr id="21" name="Isosceles Triangle 20"/>
                <p:cNvSpPr>
                  <a:spLocks noChangeAspect="1"/>
                </p:cNvSpPr>
                <p:nvPr/>
              </p:nvSpPr>
              <p:spPr>
                <a:xfrm rot="10800000">
                  <a:off x="1740872" y="2721601"/>
                  <a:ext cx="127401" cy="106807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1"/>
                </a:p>
              </p:txBody>
            </p:sp>
          </p:grp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5865581" y="3355681"/>
                <a:ext cx="1187825" cy="1187989"/>
              </a:xfrm>
              <a:prstGeom prst="ellipse">
                <a:avLst/>
              </a:prstGeom>
              <a:gradFill>
                <a:gsLst>
                  <a:gs pos="39000">
                    <a:srgbClr val="F03801"/>
                  </a:gs>
                  <a:gs pos="100000">
                    <a:schemeClr val="bg1"/>
                  </a:gs>
                </a:gsLst>
                <a:lin ang="150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b="1" dirty="0"/>
                  <a:t>PROTOTIPAR</a:t>
                </a:r>
              </a:p>
            </p:txBody>
          </p:sp>
          <p:sp>
            <p:nvSpPr>
              <p:cNvPr id="24" name="Isosceles Triangle 23"/>
              <p:cNvSpPr>
                <a:spLocks noChangeAspect="1"/>
              </p:cNvSpPr>
              <p:nvPr/>
            </p:nvSpPr>
            <p:spPr>
              <a:xfrm rot="1965300">
                <a:off x="6665582" y="3505585"/>
                <a:ext cx="129275" cy="10868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/>
              </a:p>
            </p:txBody>
          </p:sp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6259024" y="1957826"/>
                <a:ext cx="1187825" cy="1187989"/>
              </a:xfrm>
              <a:prstGeom prst="ellipse">
                <a:avLst/>
              </a:prstGeom>
              <a:gradFill>
                <a:gsLst>
                  <a:gs pos="39000">
                    <a:srgbClr val="C00000"/>
                  </a:gs>
                  <a:gs pos="100000">
                    <a:schemeClr val="bg1"/>
                  </a:gs>
                </a:gsLst>
                <a:lin ang="150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b="1" dirty="0"/>
                  <a:t>TESTAR</a:t>
                </a:r>
              </a:p>
            </p:txBody>
          </p:sp>
        </p:grpSp>
      </p:grpSp>
      <p:grpSp>
        <p:nvGrpSpPr>
          <p:cNvPr id="16387" name="Group 32"/>
          <p:cNvGrpSpPr>
            <a:grpSpLocks/>
          </p:cNvGrpSpPr>
          <p:nvPr/>
        </p:nvGrpSpPr>
        <p:grpSpPr bwMode="auto">
          <a:xfrm>
            <a:off x="1922463" y="5778500"/>
            <a:ext cx="5410200" cy="571500"/>
            <a:chOff x="1905000" y="5981699"/>
            <a:chExt cx="5410200" cy="571501"/>
          </a:xfrm>
        </p:grpSpPr>
        <p:grpSp>
          <p:nvGrpSpPr>
            <p:cNvPr id="16390" name="Group 33"/>
            <p:cNvGrpSpPr>
              <a:grpSpLocks/>
            </p:cNvGrpSpPr>
            <p:nvPr/>
          </p:nvGrpSpPr>
          <p:grpSpPr bwMode="auto">
            <a:xfrm>
              <a:off x="1905000" y="6096000"/>
              <a:ext cx="4527999" cy="381225"/>
              <a:chOff x="3053565" y="6041214"/>
              <a:chExt cx="5176035" cy="435785"/>
            </a:xfrm>
          </p:grpSpPr>
          <p:pic>
            <p:nvPicPr>
              <p:cNvPr id="16392" name="Picture 24" descr="Standford Logo Design Thinking.pn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573641" y="6041214"/>
                <a:ext cx="1012797" cy="4357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3" name="Picture 26" descr="mit 1.jp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53565" y="6095774"/>
                <a:ext cx="1061658" cy="326664"/>
              </a:xfrm>
              <a:prstGeom prst="rect">
                <a:avLst/>
              </a:prstGeom>
              <a:noFill/>
              <a:ln w="25400">
                <a:solidFill>
                  <a:srgbClr val="9B6D6D"/>
                </a:solidFill>
                <a:miter lim="800000"/>
                <a:headEnd/>
                <a:tailEnd/>
              </a:ln>
            </p:spPr>
          </p:pic>
          <p:pic>
            <p:nvPicPr>
              <p:cNvPr id="16394" name="Picture 27" descr="presencing_institute.gif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398151" y="6092382"/>
                <a:ext cx="892562" cy="333448"/>
              </a:xfrm>
              <a:prstGeom prst="rect">
                <a:avLst/>
              </a:prstGeom>
              <a:noFill/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31" name="Picture 30" descr="dmi_logo.gi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15909" y="6090210"/>
                <a:ext cx="713177" cy="337535"/>
              </a:xfrm>
              <a:prstGeom prst="rect">
                <a:avLst/>
              </a:prstGeom>
              <a:ln w="254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6396" name="Picture 31" descr="London-Business-School-podcasts-logo.jpg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6869366" y="6076696"/>
                <a:ext cx="364821" cy="364821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</p:pic>
        </p:grpSp>
        <p:pic>
          <p:nvPicPr>
            <p:cNvPr id="16391" name="Picture 28" descr="Logo Fórum Inovação 2.pn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553200" y="5981699"/>
              <a:ext cx="762000" cy="571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ctangle 29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8E"/>
              </a:solidFill>
            </a:endParaRPr>
          </a:p>
        </p:txBody>
      </p:sp>
      <p:sp>
        <p:nvSpPr>
          <p:cNvPr id="16389" name="TextBox 35"/>
          <p:cNvSpPr txBox="1">
            <a:spLocks noChangeArrowheads="1"/>
          </p:cNvSpPr>
          <p:nvPr/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METODOLOGIA DE INOVAÇÃO QUE COMBINA DESIGN THINKING E TEORIA “U”, DESENVOLVIDAS POR ESTAS  INSTITUIÇÕES </a:t>
            </a:r>
            <a:endParaRPr lang="en-US" sz="1200">
              <a:solidFill>
                <a:srgbClr val="FF008E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2171700"/>
            <a:ext cx="9144000" cy="259080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7411" name="Group 34"/>
          <p:cNvGrpSpPr>
            <a:grpSpLocks/>
          </p:cNvGrpSpPr>
          <p:nvPr/>
        </p:nvGrpSpPr>
        <p:grpSpPr bwMode="auto">
          <a:xfrm>
            <a:off x="4800600" y="2366963"/>
            <a:ext cx="3276600" cy="2146300"/>
            <a:chOff x="1865570" y="957416"/>
            <a:chExt cx="6122732" cy="4008475"/>
          </a:xfrm>
        </p:grpSpPr>
        <p:sp>
          <p:nvSpPr>
            <p:cNvPr id="22" name="Seta em curva para cima 1"/>
            <p:cNvSpPr/>
            <p:nvPr/>
          </p:nvSpPr>
          <p:spPr>
            <a:xfrm>
              <a:off x="1865570" y="957416"/>
              <a:ext cx="6122732" cy="4008475"/>
            </a:xfrm>
            <a:prstGeom prst="curvedUpArrow">
              <a:avLst/>
            </a:prstGeom>
            <a:gradFill flip="none" rotWithShape="1">
              <a:gsLst>
                <a:gs pos="30000">
                  <a:srgbClr val="FFDB00">
                    <a:alpha val="86000"/>
                  </a:srgbClr>
                </a:gs>
                <a:gs pos="77000">
                  <a:srgbClr val="FFFADA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solidFill>
                  <a:schemeClr val="tx1"/>
                </a:solidFill>
              </a:endParaRPr>
            </a:p>
          </p:txBody>
        </p:sp>
        <p:grpSp>
          <p:nvGrpSpPr>
            <p:cNvPr id="17414" name="Group 18"/>
            <p:cNvGrpSpPr>
              <a:grpSpLocks/>
            </p:cNvGrpSpPr>
            <p:nvPr/>
          </p:nvGrpSpPr>
          <p:grpSpPr bwMode="auto">
            <a:xfrm>
              <a:off x="1865570" y="1122258"/>
              <a:ext cx="5695662" cy="3797457"/>
              <a:chOff x="1865570" y="1889232"/>
              <a:chExt cx="5695662" cy="3797457"/>
            </a:xfrm>
          </p:grpSpPr>
          <p:sp>
            <p:nvSpPr>
              <p:cNvPr id="9" name="Oval 8"/>
              <p:cNvSpPr>
                <a:spLocks noChangeAspect="1"/>
              </p:cNvSpPr>
              <p:nvPr/>
            </p:nvSpPr>
            <p:spPr>
              <a:xfrm>
                <a:off x="2322402" y="3355057"/>
                <a:ext cx="1189543" cy="1188904"/>
              </a:xfrm>
              <a:prstGeom prst="ellipse">
                <a:avLst/>
              </a:prstGeom>
              <a:gradFill>
                <a:gsLst>
                  <a:gs pos="39000">
                    <a:srgbClr val="FF008E"/>
                  </a:gs>
                  <a:gs pos="100000">
                    <a:schemeClr val="bg1"/>
                  </a:gs>
                </a:gsLst>
                <a:lin ang="150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500" b="1" dirty="0"/>
              </a:p>
            </p:txBody>
          </p:sp>
          <p:sp>
            <p:nvSpPr>
              <p:cNvPr id="10" name="Isosceles Triangle 9"/>
              <p:cNvSpPr>
                <a:spLocks noChangeAspect="1"/>
              </p:cNvSpPr>
              <p:nvPr/>
            </p:nvSpPr>
            <p:spPr>
              <a:xfrm rot="8598438">
                <a:off x="3144107" y="4271194"/>
                <a:ext cx="127556" cy="10673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/>
              </a:p>
            </p:txBody>
          </p:sp>
          <p:sp>
            <p:nvSpPr>
              <p:cNvPr id="13" name="Oval 12"/>
              <p:cNvSpPr>
                <a:spLocks noChangeAspect="1"/>
              </p:cNvSpPr>
              <p:nvPr/>
            </p:nvSpPr>
            <p:spPr>
              <a:xfrm>
                <a:off x="3325058" y="4499489"/>
                <a:ext cx="1189543" cy="1185940"/>
              </a:xfrm>
              <a:prstGeom prst="ellipse">
                <a:avLst/>
              </a:prstGeom>
              <a:gradFill>
                <a:gsLst>
                  <a:gs pos="39000">
                    <a:srgbClr val="008000"/>
                  </a:gs>
                  <a:gs pos="100000">
                    <a:schemeClr val="bg1"/>
                  </a:gs>
                </a:gsLst>
                <a:lin ang="150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500" b="1" dirty="0"/>
              </a:p>
            </p:txBody>
          </p:sp>
          <p:sp>
            <p:nvSpPr>
              <p:cNvPr id="14" name="Isosceles Triangle 13"/>
              <p:cNvSpPr>
                <a:spLocks noChangeAspect="1"/>
              </p:cNvSpPr>
              <p:nvPr/>
            </p:nvSpPr>
            <p:spPr>
              <a:xfrm rot="5400000">
                <a:off x="4330717" y="5053885"/>
                <a:ext cx="127488" cy="10975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/>
              </a:p>
            </p:txBody>
          </p:sp>
          <p:sp>
            <p:nvSpPr>
              <p:cNvPr id="16" name="Oval 15"/>
              <p:cNvSpPr>
                <a:spLocks noChangeAspect="1"/>
              </p:cNvSpPr>
              <p:nvPr/>
            </p:nvSpPr>
            <p:spPr>
              <a:xfrm>
                <a:off x="4790480" y="4484664"/>
                <a:ext cx="1186576" cy="1188905"/>
              </a:xfrm>
              <a:prstGeom prst="ellipse">
                <a:avLst/>
              </a:prstGeom>
              <a:noFill/>
              <a:ln w="6032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b="1" dirty="0"/>
              </a:p>
            </p:txBody>
          </p:sp>
          <p:grpSp>
            <p:nvGrpSpPr>
              <p:cNvPr id="17420" name="Group 38"/>
              <p:cNvGrpSpPr>
                <a:grpSpLocks/>
              </p:cNvGrpSpPr>
              <p:nvPr/>
            </p:nvGrpSpPr>
            <p:grpSpPr bwMode="auto">
              <a:xfrm>
                <a:off x="1865570" y="1958694"/>
                <a:ext cx="1187995" cy="1187995"/>
                <a:chOff x="1193798" y="1733102"/>
                <a:chExt cx="1187995" cy="1187995"/>
              </a:xfrm>
            </p:grpSpPr>
            <p:sp>
              <p:nvSpPr>
                <p:cNvPr id="20" name="Oval 19"/>
                <p:cNvSpPr>
                  <a:spLocks noChangeAspect="1"/>
                </p:cNvSpPr>
                <p:nvPr/>
              </p:nvSpPr>
              <p:spPr>
                <a:xfrm>
                  <a:off x="1193798" y="1733020"/>
                  <a:ext cx="1186577" cy="1188905"/>
                </a:xfrm>
                <a:prstGeom prst="ellipse">
                  <a:avLst/>
                </a:prstGeom>
                <a:gradFill>
                  <a:gsLst>
                    <a:gs pos="39000">
                      <a:srgbClr val="10B8E3"/>
                    </a:gs>
                    <a:gs pos="100000">
                      <a:schemeClr val="bg1"/>
                    </a:gs>
                  </a:gsLst>
                  <a:lin ang="150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500" b="1" dirty="0"/>
                </a:p>
              </p:txBody>
            </p:sp>
            <p:sp>
              <p:nvSpPr>
                <p:cNvPr id="21" name="Isosceles Triangle 20"/>
                <p:cNvSpPr>
                  <a:spLocks noChangeAspect="1"/>
                </p:cNvSpPr>
                <p:nvPr/>
              </p:nvSpPr>
              <p:spPr>
                <a:xfrm rot="10800000">
                  <a:off x="1739623" y="2723279"/>
                  <a:ext cx="127558" cy="10673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1"/>
                </a:p>
              </p:txBody>
            </p:sp>
          </p:grp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5867299" y="3355057"/>
                <a:ext cx="1186576" cy="1188904"/>
              </a:xfrm>
              <a:prstGeom prst="ellipse">
                <a:avLst/>
              </a:prstGeom>
              <a:noFill/>
              <a:ln w="6032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b="1" dirty="0"/>
              </a:p>
            </p:txBody>
          </p:sp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6374559" y="1890422"/>
                <a:ext cx="1186576" cy="1185940"/>
              </a:xfrm>
              <a:prstGeom prst="ellipse">
                <a:avLst/>
              </a:prstGeom>
              <a:noFill/>
              <a:ln w="6032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b="1" dirty="0"/>
              </a:p>
            </p:txBody>
          </p:sp>
        </p:grpSp>
      </p:grpSp>
      <p:sp>
        <p:nvSpPr>
          <p:cNvPr id="17412" name="TextBox 29"/>
          <p:cNvSpPr txBox="1">
            <a:spLocks noChangeArrowheads="1"/>
          </p:cNvSpPr>
          <p:nvPr/>
        </p:nvSpPr>
        <p:spPr bwMode="auto">
          <a:xfrm>
            <a:off x="1295400" y="2573338"/>
            <a:ext cx="28892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000">
                <a:solidFill>
                  <a:srgbClr val="14C6F0"/>
                </a:solidFill>
                <a:latin typeface="Calibri" pitchFamily="34" charset="0"/>
              </a:rPr>
              <a:t>ENTENDER </a:t>
            </a:r>
            <a:r>
              <a:rPr lang="en-US" sz="4000">
                <a:solidFill>
                  <a:srgbClr val="FF008E"/>
                </a:solidFill>
                <a:latin typeface="Calibri" pitchFamily="34" charset="0"/>
              </a:rPr>
              <a:t>OBSERVAR </a:t>
            </a:r>
            <a:r>
              <a:rPr lang="en-US" sz="4000">
                <a:solidFill>
                  <a:srgbClr val="008000"/>
                </a:solidFill>
                <a:latin typeface="Calibri" pitchFamily="34" charset="0"/>
              </a:rPr>
              <a:t>DEFINIR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35" name="TextBox 12"/>
          <p:cNvSpPr txBox="1">
            <a:spLocks noChangeArrowheads="1"/>
          </p:cNvSpPr>
          <p:nvPr/>
        </p:nvSpPr>
        <p:spPr bwMode="auto">
          <a:xfrm>
            <a:off x="2024063" y="6581775"/>
            <a:ext cx="7119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ALGUNS NÚMEROS DO PROJETO</a:t>
            </a:r>
            <a:endParaRPr lang="en-US" sz="1200">
              <a:solidFill>
                <a:srgbClr val="FF008E"/>
              </a:solidFill>
              <a:latin typeface="Calibri" pitchFamily="34" charset="0"/>
            </a:endParaRPr>
          </a:p>
        </p:txBody>
      </p:sp>
      <p:sp>
        <p:nvSpPr>
          <p:cNvPr id="18436" name="TextBox 14"/>
          <p:cNvSpPr txBox="1">
            <a:spLocks noChangeArrowheads="1"/>
          </p:cNvSpPr>
          <p:nvPr/>
        </p:nvSpPr>
        <p:spPr bwMode="auto">
          <a:xfrm>
            <a:off x="-26988" y="3171825"/>
            <a:ext cx="9197976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00" tIns="46800" bIns="46800">
            <a:spAutoFit/>
          </a:bodyPr>
          <a:lstStyle/>
          <a:p>
            <a:pPr>
              <a:lnSpc>
                <a:spcPts val="4275"/>
              </a:lnSpc>
            </a:pPr>
            <a:r>
              <a:rPr lang="en-US" sz="5400">
                <a:solidFill>
                  <a:srgbClr val="FF008E"/>
                </a:solidFill>
                <a:latin typeface="Calibri" pitchFamily="34" charset="0"/>
              </a:rPr>
              <a:t>+2.430 hh trabalhadas       </a:t>
            </a:r>
            <a:r>
              <a:rPr lang="en-US" sz="5400">
                <a:solidFill>
                  <a:srgbClr val="FF0000"/>
                </a:solidFill>
                <a:latin typeface="Calibri" pitchFamily="34" charset="0"/>
              </a:rPr>
              <a:t>+1.180 sites visitados             </a:t>
            </a:r>
            <a:r>
              <a:rPr lang="en-US" sz="5400">
                <a:solidFill>
                  <a:srgbClr val="008000"/>
                </a:solidFill>
                <a:latin typeface="Calibri" pitchFamily="34" charset="0"/>
              </a:rPr>
              <a:t>+360 stakeholders entrevistados </a:t>
            </a:r>
            <a:r>
              <a:rPr lang="en-US" sz="540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5400">
                <a:solidFill>
                  <a:srgbClr val="FF008E"/>
                </a:solidFill>
                <a:latin typeface="Calibri" pitchFamily="34" charset="0"/>
              </a:rPr>
              <a:t>          </a:t>
            </a:r>
          </a:p>
          <a:p>
            <a:pPr>
              <a:lnSpc>
                <a:spcPts val="4275"/>
              </a:lnSpc>
            </a:pPr>
            <a:r>
              <a:rPr lang="en-US" sz="5400">
                <a:solidFill>
                  <a:srgbClr val="FF6600"/>
                </a:solidFill>
                <a:latin typeface="Calibri" pitchFamily="34" charset="0"/>
              </a:rPr>
              <a:t>+320 documentos analisados      </a:t>
            </a:r>
            <a:r>
              <a:rPr lang="en-US" sz="5400">
                <a:solidFill>
                  <a:srgbClr val="3FB0D6"/>
                </a:solidFill>
                <a:latin typeface="Calibri" pitchFamily="34" charset="0"/>
              </a:rPr>
              <a:t>+140 palestras assistidas      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ixaDeTexto 6"/>
          <p:cNvSpPr txBox="1">
            <a:spLocks noChangeArrowheads="1"/>
          </p:cNvSpPr>
          <p:nvPr/>
        </p:nvSpPr>
        <p:spPr bwMode="auto">
          <a:xfrm>
            <a:off x="5514975" y="2854325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90"/>
                </a:solidFill>
                <a:latin typeface="Calibri" pitchFamily="34" charset="0"/>
              </a:rPr>
              <a:t>Nayra Karam </a:t>
            </a:r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– Fundap</a:t>
            </a:r>
          </a:p>
        </p:txBody>
      </p:sp>
      <p:sp>
        <p:nvSpPr>
          <p:cNvPr id="19459" name="CaixaDeTexto 7"/>
          <p:cNvSpPr txBox="1">
            <a:spLocks noChangeArrowheads="1"/>
          </p:cNvSpPr>
          <p:nvPr/>
        </p:nvSpPr>
        <p:spPr bwMode="auto">
          <a:xfrm>
            <a:off x="701675" y="814388"/>
            <a:ext cx="2879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Adriano Jorge – FDE</a:t>
            </a:r>
          </a:p>
        </p:txBody>
      </p:sp>
      <p:sp>
        <p:nvSpPr>
          <p:cNvPr id="19460" name="CaixaDeTexto 8"/>
          <p:cNvSpPr txBox="1">
            <a:spLocks noChangeArrowheads="1"/>
          </p:cNvSpPr>
          <p:nvPr/>
        </p:nvSpPr>
        <p:spPr bwMode="auto">
          <a:xfrm>
            <a:off x="5514975" y="4160838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Silvia Galletta – EFAP</a:t>
            </a:r>
          </a:p>
        </p:txBody>
      </p:sp>
      <p:sp>
        <p:nvSpPr>
          <p:cNvPr id="19461" name="CaixaDeTexto 9"/>
          <p:cNvSpPr txBox="1">
            <a:spLocks noChangeArrowheads="1"/>
          </p:cNvSpPr>
          <p:nvPr/>
        </p:nvSpPr>
        <p:spPr bwMode="auto">
          <a:xfrm>
            <a:off x="701675" y="2378075"/>
            <a:ext cx="28797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Beatriz Scavazza – Rede do Saber</a:t>
            </a:r>
          </a:p>
        </p:txBody>
      </p:sp>
      <p:sp>
        <p:nvSpPr>
          <p:cNvPr id="19462" name="CaixaDeTexto 10"/>
          <p:cNvSpPr txBox="1">
            <a:spLocks noChangeArrowheads="1"/>
          </p:cNvSpPr>
          <p:nvPr/>
        </p:nvSpPr>
        <p:spPr bwMode="auto">
          <a:xfrm>
            <a:off x="701675" y="1262063"/>
            <a:ext cx="2879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Antonio Perosa – A2</a:t>
            </a:r>
          </a:p>
        </p:txBody>
      </p:sp>
      <p:sp>
        <p:nvSpPr>
          <p:cNvPr id="19463" name="CaixaDeTexto 11"/>
          <p:cNvSpPr txBox="1">
            <a:spLocks noChangeArrowheads="1"/>
          </p:cNvSpPr>
          <p:nvPr/>
        </p:nvSpPr>
        <p:spPr bwMode="auto">
          <a:xfrm>
            <a:off x="5514975" y="1112838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Márcia Padilha – IDIE</a:t>
            </a:r>
          </a:p>
        </p:txBody>
      </p:sp>
      <p:sp>
        <p:nvSpPr>
          <p:cNvPr id="19464" name="CaixaDeTexto 12"/>
          <p:cNvSpPr txBox="1">
            <a:spLocks noChangeArrowheads="1"/>
          </p:cNvSpPr>
          <p:nvPr/>
        </p:nvSpPr>
        <p:spPr bwMode="auto">
          <a:xfrm>
            <a:off x="5514975" y="3725863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FF008E"/>
                </a:solidFill>
                <a:latin typeface="Calibri" pitchFamily="34" charset="0"/>
              </a:rPr>
              <a:t>Renato Meirelles </a:t>
            </a:r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– Data Popular</a:t>
            </a:r>
          </a:p>
        </p:txBody>
      </p:sp>
      <p:sp>
        <p:nvSpPr>
          <p:cNvPr id="19465" name="CaixaDeTexto 13"/>
          <p:cNvSpPr txBox="1">
            <a:spLocks noChangeArrowheads="1"/>
          </p:cNvSpPr>
          <p:nvPr/>
        </p:nvSpPr>
        <p:spPr bwMode="auto">
          <a:xfrm>
            <a:off x="5514975" y="1547813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FF008E"/>
                </a:solidFill>
                <a:latin typeface="Calibri" pitchFamily="34" charset="0"/>
              </a:rPr>
              <a:t>Mona Mourshed - Mckinsey</a:t>
            </a:r>
            <a:endParaRPr lang="pt-BR" sz="1000">
              <a:solidFill>
                <a:srgbClr val="FF008E"/>
              </a:solidFill>
              <a:latin typeface="Calibri" pitchFamily="34" charset="0"/>
            </a:endParaRPr>
          </a:p>
        </p:txBody>
      </p:sp>
      <p:sp>
        <p:nvSpPr>
          <p:cNvPr id="19466" name="CaixaDeTexto 14"/>
          <p:cNvSpPr txBox="1">
            <a:spLocks noChangeArrowheads="1"/>
          </p:cNvSpPr>
          <p:nvPr/>
        </p:nvSpPr>
        <p:spPr bwMode="auto">
          <a:xfrm>
            <a:off x="5514975" y="3506788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Patricia Ellen – Mckinsey </a:t>
            </a:r>
          </a:p>
        </p:txBody>
      </p:sp>
      <p:sp>
        <p:nvSpPr>
          <p:cNvPr id="19467" name="CaixaDeTexto 15"/>
          <p:cNvSpPr txBox="1">
            <a:spLocks noChangeArrowheads="1"/>
          </p:cNvSpPr>
          <p:nvPr/>
        </p:nvSpPr>
        <p:spPr bwMode="auto">
          <a:xfrm>
            <a:off x="5514975" y="241300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Jair Ribeiro – Parceiros da Educação</a:t>
            </a:r>
          </a:p>
        </p:txBody>
      </p:sp>
      <p:sp>
        <p:nvSpPr>
          <p:cNvPr id="19468" name="CaixaDeTexto 16"/>
          <p:cNvSpPr txBox="1">
            <a:spLocks noChangeArrowheads="1"/>
          </p:cNvSpPr>
          <p:nvPr/>
        </p:nvSpPr>
        <p:spPr bwMode="auto">
          <a:xfrm>
            <a:off x="5514975" y="4378325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Silvia Bortolozzo – CENP</a:t>
            </a:r>
          </a:p>
        </p:txBody>
      </p:sp>
      <p:sp>
        <p:nvSpPr>
          <p:cNvPr id="19469" name="CaixaDeTexto 20"/>
          <p:cNvSpPr txBox="1">
            <a:spLocks noChangeArrowheads="1"/>
          </p:cNvSpPr>
          <p:nvPr/>
        </p:nvSpPr>
        <p:spPr bwMode="auto">
          <a:xfrm>
            <a:off x="412750" y="4695825"/>
            <a:ext cx="3168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Fernando Padula – Chefia de Gabinete</a:t>
            </a:r>
          </a:p>
        </p:txBody>
      </p:sp>
      <p:sp>
        <p:nvSpPr>
          <p:cNvPr id="19470" name="CaixaDeTexto 21"/>
          <p:cNvSpPr txBox="1">
            <a:spLocks noChangeArrowheads="1"/>
          </p:cNvSpPr>
          <p:nvPr/>
        </p:nvSpPr>
        <p:spPr bwMode="auto">
          <a:xfrm>
            <a:off x="412750" y="1038225"/>
            <a:ext cx="3168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Andrea Grecco – COGSP</a:t>
            </a:r>
          </a:p>
        </p:txBody>
      </p:sp>
      <p:sp>
        <p:nvSpPr>
          <p:cNvPr id="19471" name="CaixaDeTexto 22"/>
          <p:cNvSpPr txBox="1">
            <a:spLocks noChangeArrowheads="1"/>
          </p:cNvSpPr>
          <p:nvPr/>
        </p:nvSpPr>
        <p:spPr bwMode="auto">
          <a:xfrm>
            <a:off x="412750" y="4471988"/>
            <a:ext cx="31686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Dirceu Donizetti – Professor  EEEM – Zuleika de Barros</a:t>
            </a:r>
          </a:p>
        </p:txBody>
      </p:sp>
      <p:sp>
        <p:nvSpPr>
          <p:cNvPr id="19472" name="CaixaDeTexto 23"/>
          <p:cNvSpPr txBox="1">
            <a:spLocks noChangeArrowheads="1"/>
          </p:cNvSpPr>
          <p:nvPr/>
        </p:nvSpPr>
        <p:spPr bwMode="auto">
          <a:xfrm>
            <a:off x="5514975" y="3289300"/>
            <a:ext cx="3168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Neide Salvagni– Dirigente Taquaritinga </a:t>
            </a:r>
          </a:p>
        </p:txBody>
      </p:sp>
      <p:sp>
        <p:nvSpPr>
          <p:cNvPr id="19473" name="CaixaDeTexto 24"/>
          <p:cNvSpPr txBox="1">
            <a:spLocks noChangeArrowheads="1"/>
          </p:cNvSpPr>
          <p:nvPr/>
        </p:nvSpPr>
        <p:spPr bwMode="auto">
          <a:xfrm>
            <a:off x="5514975" y="1765300"/>
            <a:ext cx="3168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Maristela – Supervisora Taquaritinga</a:t>
            </a:r>
          </a:p>
        </p:txBody>
      </p:sp>
      <p:sp>
        <p:nvSpPr>
          <p:cNvPr id="19474" name="CaixaDeTexto 124"/>
          <p:cNvSpPr txBox="1">
            <a:spLocks noChangeArrowheads="1"/>
          </p:cNvSpPr>
          <p:nvPr/>
        </p:nvSpPr>
        <p:spPr bwMode="auto">
          <a:xfrm>
            <a:off x="5514975" y="3943350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FF008E"/>
                </a:solidFill>
                <a:latin typeface="Calibri" pitchFamily="34" charset="0"/>
              </a:rPr>
              <a:t>Rafael Parente </a:t>
            </a:r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– Educopedia</a:t>
            </a:r>
          </a:p>
        </p:txBody>
      </p:sp>
      <p:sp>
        <p:nvSpPr>
          <p:cNvPr id="19475" name="CaixaDeTexto 132"/>
          <p:cNvSpPr txBox="1">
            <a:spLocks noChangeArrowheads="1"/>
          </p:cNvSpPr>
          <p:nvPr/>
        </p:nvSpPr>
        <p:spPr bwMode="auto">
          <a:xfrm>
            <a:off x="5514975" y="4813300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FF008E"/>
                </a:solidFill>
                <a:latin typeface="Calibri" pitchFamily="34" charset="0"/>
              </a:rPr>
              <a:t>Samara Werner </a:t>
            </a:r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– Oi Futuro</a:t>
            </a:r>
          </a:p>
        </p:txBody>
      </p:sp>
      <p:sp>
        <p:nvSpPr>
          <p:cNvPr id="19476" name="CaixaDeTexto 142"/>
          <p:cNvSpPr txBox="1">
            <a:spLocks noChangeArrowheads="1"/>
          </p:cNvSpPr>
          <p:nvPr/>
        </p:nvSpPr>
        <p:spPr bwMode="auto">
          <a:xfrm>
            <a:off x="5514975" y="893763"/>
            <a:ext cx="28813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FF008E"/>
                </a:solidFill>
                <a:latin typeface="Calibri" pitchFamily="34" charset="0"/>
              </a:rPr>
              <a:t>Marco Fisbhen </a:t>
            </a:r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– Descomplica</a:t>
            </a:r>
          </a:p>
        </p:txBody>
      </p:sp>
      <p:sp>
        <p:nvSpPr>
          <p:cNvPr id="19477" name="CaixaDeTexto 147"/>
          <p:cNvSpPr txBox="1">
            <a:spLocks noChangeArrowheads="1"/>
          </p:cNvSpPr>
          <p:nvPr/>
        </p:nvSpPr>
        <p:spPr bwMode="auto">
          <a:xfrm>
            <a:off x="5514975" y="2419350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Marcos Episcopo– GPP</a:t>
            </a:r>
          </a:p>
        </p:txBody>
      </p:sp>
      <p:sp>
        <p:nvSpPr>
          <p:cNvPr id="19478" name="CaixaDeTexto 7"/>
          <p:cNvSpPr txBox="1">
            <a:spLocks noChangeArrowheads="1"/>
          </p:cNvSpPr>
          <p:nvPr/>
        </p:nvSpPr>
        <p:spPr bwMode="auto">
          <a:xfrm>
            <a:off x="701675" y="4249738"/>
            <a:ext cx="2879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Daisy Grisolia - FGV</a:t>
            </a:r>
          </a:p>
        </p:txBody>
      </p:sp>
      <p:sp>
        <p:nvSpPr>
          <p:cNvPr id="19479" name="CaixaDeTexto 9"/>
          <p:cNvSpPr txBox="1">
            <a:spLocks noChangeArrowheads="1"/>
          </p:cNvSpPr>
          <p:nvPr/>
        </p:nvSpPr>
        <p:spPr bwMode="auto">
          <a:xfrm>
            <a:off x="5514975" y="6119813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Ya Jen - Sidarta</a:t>
            </a:r>
          </a:p>
        </p:txBody>
      </p:sp>
      <p:sp>
        <p:nvSpPr>
          <p:cNvPr id="19480" name="CaixaDeTexto 10"/>
          <p:cNvSpPr txBox="1">
            <a:spLocks noChangeArrowheads="1"/>
          </p:cNvSpPr>
          <p:nvPr/>
        </p:nvSpPr>
        <p:spPr bwMode="auto">
          <a:xfrm>
            <a:off x="5514975" y="4595813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Silvana Aguiar - FGV</a:t>
            </a:r>
          </a:p>
        </p:txBody>
      </p:sp>
      <p:sp>
        <p:nvSpPr>
          <p:cNvPr id="19481" name="CaixaDeTexto 9"/>
          <p:cNvSpPr txBox="1">
            <a:spLocks noChangeArrowheads="1"/>
          </p:cNvSpPr>
          <p:nvPr/>
        </p:nvSpPr>
        <p:spPr bwMode="auto">
          <a:xfrm>
            <a:off x="381000" y="2824163"/>
            <a:ext cx="3200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Braz Nogueira – Diretor EMEF Campos Sales Heliópolis </a:t>
            </a:r>
          </a:p>
        </p:txBody>
      </p:sp>
      <p:sp>
        <p:nvSpPr>
          <p:cNvPr id="19482" name="CaixaDeTexto 9"/>
          <p:cNvSpPr txBox="1">
            <a:spLocks noChangeArrowheads="1"/>
          </p:cNvSpPr>
          <p:nvPr/>
        </p:nvSpPr>
        <p:spPr bwMode="auto">
          <a:xfrm>
            <a:off x="701675" y="3425825"/>
            <a:ext cx="28797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Celso Sekiguchi – Escola Politeia</a:t>
            </a:r>
          </a:p>
        </p:txBody>
      </p:sp>
      <p:sp>
        <p:nvSpPr>
          <p:cNvPr id="19483" name="CaixaDeTexto 9"/>
          <p:cNvSpPr txBox="1">
            <a:spLocks noChangeArrowheads="1"/>
          </p:cNvSpPr>
          <p:nvPr/>
        </p:nvSpPr>
        <p:spPr bwMode="auto">
          <a:xfrm>
            <a:off x="381000" y="2154238"/>
            <a:ext cx="3200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Arlete Persoli – Dirigente Bairro Educador Heliópolis</a:t>
            </a:r>
          </a:p>
        </p:txBody>
      </p:sp>
      <p:sp>
        <p:nvSpPr>
          <p:cNvPr id="19484" name="CaixaDeTexto 9"/>
          <p:cNvSpPr txBox="1">
            <a:spLocks noChangeArrowheads="1"/>
          </p:cNvSpPr>
          <p:nvPr/>
        </p:nvSpPr>
        <p:spPr bwMode="auto">
          <a:xfrm>
            <a:off x="381000" y="3648075"/>
            <a:ext cx="3200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Cristina Darce – Society for Organizational Learning Brasil </a:t>
            </a:r>
          </a:p>
        </p:txBody>
      </p:sp>
      <p:sp>
        <p:nvSpPr>
          <p:cNvPr id="19485" name="CaixaDeTexto 9"/>
          <p:cNvSpPr txBox="1">
            <a:spLocks noChangeArrowheads="1"/>
          </p:cNvSpPr>
          <p:nvPr/>
        </p:nvSpPr>
        <p:spPr bwMode="auto">
          <a:xfrm>
            <a:off x="5514975" y="5032375"/>
            <a:ext cx="320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Tião Rocha - CPCD</a:t>
            </a:r>
          </a:p>
        </p:txBody>
      </p:sp>
      <p:sp>
        <p:nvSpPr>
          <p:cNvPr id="19486" name="CaixaDeTexto 9"/>
          <p:cNvSpPr txBox="1">
            <a:spLocks noChangeArrowheads="1"/>
          </p:cNvSpPr>
          <p:nvPr/>
        </p:nvSpPr>
        <p:spPr bwMode="auto">
          <a:xfrm>
            <a:off x="5514975" y="458788"/>
            <a:ext cx="32004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José Roberto Bueno – Instituto Harmonia</a:t>
            </a:r>
          </a:p>
        </p:txBody>
      </p:sp>
      <p:sp>
        <p:nvSpPr>
          <p:cNvPr id="19487" name="CaixaDeTexto 9"/>
          <p:cNvSpPr txBox="1">
            <a:spLocks noChangeArrowheads="1"/>
          </p:cNvSpPr>
          <p:nvPr/>
        </p:nvSpPr>
        <p:spPr bwMode="auto">
          <a:xfrm>
            <a:off x="381000" y="1708150"/>
            <a:ext cx="320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Arnaldo Bassioli – Escola de Diálogo de São Paulo</a:t>
            </a:r>
          </a:p>
        </p:txBody>
      </p:sp>
      <p:sp>
        <p:nvSpPr>
          <p:cNvPr id="19488" name="CaixaDeTexto 9"/>
          <p:cNvSpPr txBox="1">
            <a:spLocks noChangeArrowheads="1"/>
          </p:cNvSpPr>
          <p:nvPr/>
        </p:nvSpPr>
        <p:spPr bwMode="auto">
          <a:xfrm>
            <a:off x="381000" y="1931988"/>
            <a:ext cx="32004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Alan Dubner – Cybermind</a:t>
            </a:r>
          </a:p>
        </p:txBody>
      </p:sp>
      <p:sp>
        <p:nvSpPr>
          <p:cNvPr id="19489" name="CaixaDeTexto 9"/>
          <p:cNvSpPr txBox="1">
            <a:spLocks noChangeArrowheads="1"/>
          </p:cNvSpPr>
          <p:nvPr/>
        </p:nvSpPr>
        <p:spPr bwMode="auto">
          <a:xfrm>
            <a:off x="381000" y="4919663"/>
            <a:ext cx="3200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Luiz de Campos Jr – Instituto Futuro Educação e EMEF Desembargador Amorim Lima</a:t>
            </a:r>
          </a:p>
        </p:txBody>
      </p:sp>
      <p:sp>
        <p:nvSpPr>
          <p:cNvPr id="19490" name="CaixaDeTexto 9"/>
          <p:cNvSpPr txBox="1">
            <a:spLocks noChangeArrowheads="1"/>
          </p:cNvSpPr>
          <p:nvPr/>
        </p:nvSpPr>
        <p:spPr bwMode="auto">
          <a:xfrm>
            <a:off x="381000" y="1484313"/>
            <a:ext cx="3200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Aguinaldo Ricieri – Museu da Matemática e Prandiano</a:t>
            </a:r>
          </a:p>
        </p:txBody>
      </p:sp>
      <p:sp>
        <p:nvSpPr>
          <p:cNvPr id="19491" name="CaixaDeTexto 7"/>
          <p:cNvSpPr txBox="1">
            <a:spLocks noChangeArrowheads="1"/>
          </p:cNvSpPr>
          <p:nvPr/>
        </p:nvSpPr>
        <p:spPr bwMode="auto">
          <a:xfrm>
            <a:off x="5514975" y="2200275"/>
            <a:ext cx="28813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Maria Teresa – Supervisora COGESP - SUL</a:t>
            </a:r>
          </a:p>
        </p:txBody>
      </p:sp>
      <p:sp>
        <p:nvSpPr>
          <p:cNvPr id="19492" name="CaixaDeTexto 7"/>
          <p:cNvSpPr txBox="1">
            <a:spLocks noChangeArrowheads="1"/>
          </p:cNvSpPr>
          <p:nvPr/>
        </p:nvSpPr>
        <p:spPr bwMode="auto">
          <a:xfrm>
            <a:off x="5514975" y="5902325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Vilson Sganzerla – Diretor EE Raul Fonseca</a:t>
            </a:r>
          </a:p>
        </p:txBody>
      </p:sp>
      <p:sp>
        <p:nvSpPr>
          <p:cNvPr id="19493" name="CaixaDeTexto 7"/>
          <p:cNvSpPr txBox="1">
            <a:spLocks noChangeArrowheads="1"/>
          </p:cNvSpPr>
          <p:nvPr/>
        </p:nvSpPr>
        <p:spPr bwMode="auto">
          <a:xfrm>
            <a:off x="5514975" y="1982788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Márcia – PC EE Raul Fonseca</a:t>
            </a:r>
          </a:p>
        </p:txBody>
      </p:sp>
      <p:sp>
        <p:nvSpPr>
          <p:cNvPr id="19494" name="CaixaDeTexto 9"/>
          <p:cNvSpPr txBox="1">
            <a:spLocks noChangeArrowheads="1"/>
          </p:cNvSpPr>
          <p:nvPr/>
        </p:nvSpPr>
        <p:spPr bwMode="auto">
          <a:xfrm>
            <a:off x="5514975" y="676275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Maria F. Melo - Transdisciplinaridade</a:t>
            </a:r>
          </a:p>
        </p:txBody>
      </p:sp>
      <p:sp>
        <p:nvSpPr>
          <p:cNvPr id="19495" name="CaixaDeTexto 9"/>
          <p:cNvSpPr txBox="1">
            <a:spLocks noChangeArrowheads="1"/>
          </p:cNvSpPr>
          <p:nvPr/>
        </p:nvSpPr>
        <p:spPr bwMode="auto">
          <a:xfrm>
            <a:off x="1312863" y="3871913"/>
            <a:ext cx="22685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Cenise Monte Vicente – Especialista em Tecnologias Sociais</a:t>
            </a:r>
          </a:p>
        </p:txBody>
      </p:sp>
      <p:sp>
        <p:nvSpPr>
          <p:cNvPr id="19496" name="CaixaDeTexto 9"/>
          <p:cNvSpPr txBox="1">
            <a:spLocks noChangeArrowheads="1"/>
          </p:cNvSpPr>
          <p:nvPr/>
        </p:nvSpPr>
        <p:spPr bwMode="auto">
          <a:xfrm>
            <a:off x="5514975" y="5249863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Tatiana Ivanovici – Do Lado de Cá</a:t>
            </a:r>
          </a:p>
        </p:txBody>
      </p:sp>
      <p:sp>
        <p:nvSpPr>
          <p:cNvPr id="19497" name="CaixaDeTexto 9"/>
          <p:cNvSpPr txBox="1">
            <a:spLocks noChangeArrowheads="1"/>
          </p:cNvSpPr>
          <p:nvPr/>
        </p:nvSpPr>
        <p:spPr bwMode="auto">
          <a:xfrm>
            <a:off x="5514975" y="3071813"/>
            <a:ext cx="35528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Natacha Costa – Diretora Geral Cidade Escola Aprendiz</a:t>
            </a:r>
          </a:p>
        </p:txBody>
      </p:sp>
      <p:sp>
        <p:nvSpPr>
          <p:cNvPr id="19498" name="CaixaDeTexto 9"/>
          <p:cNvSpPr txBox="1">
            <a:spLocks noChangeArrowheads="1"/>
          </p:cNvSpPr>
          <p:nvPr/>
        </p:nvSpPr>
        <p:spPr bwMode="auto">
          <a:xfrm>
            <a:off x="701675" y="5295900"/>
            <a:ext cx="2879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Helena Singer – Diretora Pedagógica Cidade Escola Aprendiz</a:t>
            </a:r>
          </a:p>
        </p:txBody>
      </p:sp>
      <p:sp>
        <p:nvSpPr>
          <p:cNvPr id="19499" name="CaixaDeTexto 9"/>
          <p:cNvSpPr txBox="1">
            <a:spLocks noChangeArrowheads="1"/>
          </p:cNvSpPr>
          <p:nvPr/>
        </p:nvSpPr>
        <p:spPr bwMode="auto">
          <a:xfrm>
            <a:off x="5514975" y="5467350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Viviane Fraga - CENP</a:t>
            </a:r>
          </a:p>
        </p:txBody>
      </p:sp>
      <p:sp>
        <p:nvSpPr>
          <p:cNvPr id="19500" name="CaixaDeTexto 9"/>
          <p:cNvSpPr txBox="1">
            <a:spLocks noChangeArrowheads="1"/>
          </p:cNvSpPr>
          <p:nvPr/>
        </p:nvSpPr>
        <p:spPr bwMode="auto">
          <a:xfrm>
            <a:off x="701675" y="5897563"/>
            <a:ext cx="2879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Louise Alvares – Profa. EEEM – Zuleika de Barros</a:t>
            </a:r>
          </a:p>
        </p:txBody>
      </p:sp>
      <p:sp>
        <p:nvSpPr>
          <p:cNvPr id="19501" name="CaixaDeTexto 9"/>
          <p:cNvSpPr txBox="1">
            <a:spLocks noChangeArrowheads="1"/>
          </p:cNvSpPr>
          <p:nvPr/>
        </p:nvSpPr>
        <p:spPr bwMode="auto">
          <a:xfrm>
            <a:off x="5514975" y="2636838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Marco Aurélio Santos – Prof. Fundação Casa</a:t>
            </a:r>
          </a:p>
        </p:txBody>
      </p:sp>
      <p:sp>
        <p:nvSpPr>
          <p:cNvPr id="19502" name="CaixaDeTexto 24"/>
          <p:cNvSpPr txBox="1">
            <a:spLocks noChangeArrowheads="1"/>
          </p:cNvSpPr>
          <p:nvPr/>
        </p:nvSpPr>
        <p:spPr bwMode="auto">
          <a:xfrm>
            <a:off x="412750" y="6119813"/>
            <a:ext cx="31686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Leda Maria Miguel – Dirigente Substituta Taquaritinga</a:t>
            </a:r>
          </a:p>
        </p:txBody>
      </p:sp>
      <p:sp>
        <p:nvSpPr>
          <p:cNvPr id="19503" name="CaixaDeTexto 24"/>
          <p:cNvSpPr txBox="1">
            <a:spLocks noChangeArrowheads="1"/>
          </p:cNvSpPr>
          <p:nvPr/>
        </p:nvSpPr>
        <p:spPr bwMode="auto">
          <a:xfrm>
            <a:off x="1312863" y="3048000"/>
            <a:ext cx="22685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Clódia Maria Di Pietro – Diretora EE Prof. Francisco Silveira Coelho</a:t>
            </a:r>
          </a:p>
        </p:txBody>
      </p:sp>
      <p:sp>
        <p:nvSpPr>
          <p:cNvPr id="19504" name="CaixaDeTexto 142"/>
          <p:cNvSpPr txBox="1">
            <a:spLocks noChangeArrowheads="1"/>
          </p:cNvSpPr>
          <p:nvPr/>
        </p:nvSpPr>
        <p:spPr bwMode="auto">
          <a:xfrm>
            <a:off x="5514975" y="1330325"/>
            <a:ext cx="28813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FF008E"/>
                </a:solidFill>
                <a:latin typeface="Calibri" pitchFamily="34" charset="0"/>
              </a:rPr>
              <a:t>Marco Wesley </a:t>
            </a:r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– CEO Lego Zoom</a:t>
            </a:r>
          </a:p>
        </p:txBody>
      </p:sp>
      <p:sp>
        <p:nvSpPr>
          <p:cNvPr id="19505" name="CaixaDeTexto 142"/>
          <p:cNvSpPr txBox="1">
            <a:spLocks noChangeArrowheads="1"/>
          </p:cNvSpPr>
          <p:nvPr/>
        </p:nvSpPr>
        <p:spPr bwMode="auto">
          <a:xfrm>
            <a:off x="701675" y="2601913"/>
            <a:ext cx="2879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Ben Sangari – Presidente Sangari</a:t>
            </a:r>
          </a:p>
        </p:txBody>
      </p:sp>
      <p:sp>
        <p:nvSpPr>
          <p:cNvPr id="19506" name="CaixaDeTexto 142"/>
          <p:cNvSpPr txBox="1">
            <a:spLocks noChangeArrowheads="1"/>
          </p:cNvSpPr>
          <p:nvPr/>
        </p:nvSpPr>
        <p:spPr bwMode="auto">
          <a:xfrm>
            <a:off x="701675" y="214313"/>
            <a:ext cx="2879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Ângela Sprenger – Rede do Saber/Fundação Vanzoline</a:t>
            </a:r>
          </a:p>
        </p:txBody>
      </p:sp>
      <p:sp>
        <p:nvSpPr>
          <p:cNvPr id="19507" name="CaixaDeTexto 16"/>
          <p:cNvSpPr txBox="1">
            <a:spLocks noChangeArrowheads="1"/>
          </p:cNvSpPr>
          <p:nvPr/>
        </p:nvSpPr>
        <p:spPr bwMode="auto">
          <a:xfrm>
            <a:off x="701675" y="592138"/>
            <a:ext cx="2879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Antônio Carlos - FDE</a:t>
            </a:r>
          </a:p>
        </p:txBody>
      </p:sp>
      <p:sp>
        <p:nvSpPr>
          <p:cNvPr id="19508" name="CaixaDeTexto 16"/>
          <p:cNvSpPr txBox="1">
            <a:spLocks noChangeArrowheads="1"/>
          </p:cNvSpPr>
          <p:nvPr/>
        </p:nvSpPr>
        <p:spPr bwMode="auto">
          <a:xfrm>
            <a:off x="5514975" y="5684838"/>
            <a:ext cx="28813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solidFill>
                  <a:srgbClr val="FF008E"/>
                </a:solidFill>
                <a:latin typeface="Calibri" pitchFamily="34" charset="0"/>
              </a:rPr>
              <a:t>Valéria de Souza – Instituto Unibanco </a:t>
            </a:r>
          </a:p>
        </p:txBody>
      </p:sp>
      <p:sp>
        <p:nvSpPr>
          <p:cNvPr id="19509" name="CaixaDeTexto 24"/>
          <p:cNvSpPr txBox="1">
            <a:spLocks noChangeArrowheads="1"/>
          </p:cNvSpPr>
          <p:nvPr/>
        </p:nvSpPr>
        <p:spPr bwMode="auto">
          <a:xfrm>
            <a:off x="412750" y="5673725"/>
            <a:ext cx="3168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000">
                <a:solidFill>
                  <a:srgbClr val="000090"/>
                </a:solidFill>
                <a:latin typeface="Calibri" pitchFamily="34" charset="0"/>
              </a:rPr>
              <a:t>Isabel Pereira – PCOP Tec. Taquaritinga</a:t>
            </a:r>
          </a:p>
        </p:txBody>
      </p:sp>
      <p:pic>
        <p:nvPicPr>
          <p:cNvPr id="19510" name="Picture 119" descr="tellus_.png"/>
          <p:cNvPicPr>
            <a:picLocks noChangeAspect="1"/>
          </p:cNvPicPr>
          <p:nvPr/>
        </p:nvPicPr>
        <p:blipFill>
          <a:blip r:embed="rId2"/>
          <a:srcRect t="13341"/>
          <a:stretch>
            <a:fillRect/>
          </a:stretch>
        </p:blipFill>
        <p:spPr bwMode="auto">
          <a:xfrm>
            <a:off x="3810000" y="2801938"/>
            <a:ext cx="1552575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Rectangle 54"/>
          <p:cNvSpPr/>
          <p:nvPr/>
        </p:nvSpPr>
        <p:spPr>
          <a:xfrm>
            <a:off x="-26988" y="6584950"/>
            <a:ext cx="9251951" cy="309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512" name="TextBox 55"/>
          <p:cNvSpPr txBox="1">
            <a:spLocks noChangeArrowheads="1"/>
          </p:cNvSpPr>
          <p:nvPr/>
        </p:nvSpPr>
        <p:spPr bwMode="auto">
          <a:xfrm>
            <a:off x="2024063" y="6581775"/>
            <a:ext cx="7119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PRINCIPAIS STAKEHOLDERS ORIENTADORES</a:t>
            </a:r>
            <a:endParaRPr lang="en-US" sz="1200">
              <a:solidFill>
                <a:srgbClr val="FF008E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6" descr="quadro foto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-26988" y="6584950"/>
            <a:ext cx="9215438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8E"/>
              </a:solidFill>
            </a:endParaRP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2024063" y="6581775"/>
            <a:ext cx="7119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PESQUISAS ETNOGRÁFICAS, ENTREVISTAS DIÁLOGO E WORKSHOPS</a:t>
            </a:r>
            <a:endParaRPr lang="en-US" sz="1200">
              <a:solidFill>
                <a:srgbClr val="FF008E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Painel estudo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ANÁLISE DE PESQUISAS, TESES, RELATÓRIOS, REPORTAGENS, LIVROS, PALESTRAS, DOCUMENTÁRIOS, COLHEITAS, ANOTAÇÕES E SITES</a:t>
            </a:r>
            <a:endParaRPr lang="en-US" sz="1200">
              <a:solidFill>
                <a:srgbClr val="FF008E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aixaDeTexto 1"/>
          <p:cNvSpPr txBox="1">
            <a:spLocks noChangeArrowheads="1"/>
          </p:cNvSpPr>
          <p:nvPr/>
        </p:nvSpPr>
        <p:spPr bwMode="auto">
          <a:xfrm>
            <a:off x="3243263" y="187325"/>
            <a:ext cx="4913312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3600" b="1">
                <a:solidFill>
                  <a:srgbClr val="000090"/>
                </a:solidFill>
                <a:latin typeface="Calibri" pitchFamily="34" charset="0"/>
              </a:rPr>
              <a:t>“Tecnologia precisa fazer sentido para o projeto pedagógico da escola”</a:t>
            </a:r>
          </a:p>
        </p:txBody>
      </p:sp>
      <p:sp>
        <p:nvSpPr>
          <p:cNvPr id="22531" name="Retângulo 2"/>
          <p:cNvSpPr>
            <a:spLocks noChangeArrowheads="1"/>
          </p:cNvSpPr>
          <p:nvPr/>
        </p:nvSpPr>
        <p:spPr bwMode="auto">
          <a:xfrm>
            <a:off x="1404938" y="3690938"/>
            <a:ext cx="26622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000090"/>
                </a:solidFill>
                <a:latin typeface="Calibri" pitchFamily="34" charset="0"/>
              </a:rPr>
              <a:t>“Baixa implementação de políticas massificadas”</a:t>
            </a:r>
          </a:p>
        </p:txBody>
      </p:sp>
      <p:sp>
        <p:nvSpPr>
          <p:cNvPr id="22532" name="Retângulo 3"/>
          <p:cNvSpPr>
            <a:spLocks noChangeArrowheads="1"/>
          </p:cNvSpPr>
          <p:nvPr/>
        </p:nvSpPr>
        <p:spPr bwMode="auto">
          <a:xfrm>
            <a:off x="5700713" y="5259388"/>
            <a:ext cx="25336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sz="2000" b="1">
                <a:solidFill>
                  <a:srgbClr val="000090"/>
                </a:solidFill>
                <a:latin typeface="Calibri" pitchFamily="34" charset="0"/>
              </a:rPr>
              <a:t>“Diversidade da rede”</a:t>
            </a:r>
          </a:p>
        </p:txBody>
      </p:sp>
      <p:sp>
        <p:nvSpPr>
          <p:cNvPr id="22533" name="Retângulo 4"/>
          <p:cNvSpPr>
            <a:spLocks noChangeArrowheads="1"/>
          </p:cNvSpPr>
          <p:nvPr/>
        </p:nvSpPr>
        <p:spPr bwMode="auto">
          <a:xfrm>
            <a:off x="687388" y="1044575"/>
            <a:ext cx="291623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>
                <a:solidFill>
                  <a:srgbClr val="000090"/>
                </a:solidFill>
                <a:latin typeface="Calibri" pitchFamily="34" charset="0"/>
              </a:rPr>
              <a:t>“Não basta só entregar a tecnologia, sem capacitação e acompanhamento”</a:t>
            </a:r>
          </a:p>
        </p:txBody>
      </p:sp>
      <p:sp>
        <p:nvSpPr>
          <p:cNvPr id="22534" name="Retângulo 5"/>
          <p:cNvSpPr>
            <a:spLocks noChangeArrowheads="1"/>
          </p:cNvSpPr>
          <p:nvPr/>
        </p:nvSpPr>
        <p:spPr bwMode="auto">
          <a:xfrm>
            <a:off x="1182688" y="4527550"/>
            <a:ext cx="40941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200" b="1">
                <a:solidFill>
                  <a:srgbClr val="000090"/>
                </a:solidFill>
                <a:latin typeface="Calibri" pitchFamily="34" charset="0"/>
              </a:rPr>
              <a:t>“Diversidade de tecnologias disponíveis no mercado”</a:t>
            </a:r>
          </a:p>
        </p:txBody>
      </p:sp>
      <p:sp>
        <p:nvSpPr>
          <p:cNvPr id="22535" name="Retângulo 21"/>
          <p:cNvSpPr>
            <a:spLocks noChangeArrowheads="1"/>
          </p:cNvSpPr>
          <p:nvPr/>
        </p:nvSpPr>
        <p:spPr bwMode="auto">
          <a:xfrm>
            <a:off x="5573713" y="2413000"/>
            <a:ext cx="24860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2000" b="1">
                <a:solidFill>
                  <a:srgbClr val="000090"/>
                </a:solidFill>
                <a:latin typeface="Calibri" pitchFamily="34" charset="0"/>
              </a:rPr>
              <a:t>“Internet de baixa velocidade nas escolas”</a:t>
            </a:r>
          </a:p>
        </p:txBody>
      </p:sp>
      <p:sp>
        <p:nvSpPr>
          <p:cNvPr id="22536" name="Retângulo 26"/>
          <p:cNvSpPr>
            <a:spLocks noChangeArrowheads="1"/>
          </p:cNvSpPr>
          <p:nvPr/>
        </p:nvSpPr>
        <p:spPr bwMode="auto">
          <a:xfrm>
            <a:off x="2990850" y="3074988"/>
            <a:ext cx="3162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2000" b="1">
                <a:solidFill>
                  <a:srgbClr val="000090"/>
                </a:solidFill>
                <a:latin typeface="Calibri" pitchFamily="34" charset="0"/>
              </a:rPr>
              <a:t>“Uso da tecnologia atrelada ao curriculo da SEE”</a:t>
            </a:r>
          </a:p>
        </p:txBody>
      </p:sp>
      <p:sp>
        <p:nvSpPr>
          <p:cNvPr id="22537" name="Retângulo 28"/>
          <p:cNvSpPr>
            <a:spLocks noChangeArrowheads="1"/>
          </p:cNvSpPr>
          <p:nvPr/>
        </p:nvSpPr>
        <p:spPr bwMode="auto">
          <a:xfrm>
            <a:off x="4240213" y="3843338"/>
            <a:ext cx="31623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2000" b="1">
                <a:solidFill>
                  <a:srgbClr val="000090"/>
                </a:solidFill>
                <a:latin typeface="Calibri" pitchFamily="34" charset="0"/>
              </a:rPr>
              <a:t>“PCOP de tecnologia e supervisor devem ser protagonistas”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539" name="TextBox 12"/>
          <p:cNvSpPr txBox="1">
            <a:spLocks noChangeArrowheads="1"/>
          </p:cNvSpPr>
          <p:nvPr/>
        </p:nvSpPr>
        <p:spPr bwMode="auto">
          <a:xfrm>
            <a:off x="2024063" y="6581775"/>
            <a:ext cx="7119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FRASES REPRESENTATIVAS  E SEU GRAU DE IMPORTÂNCIA</a:t>
            </a:r>
            <a:endParaRPr lang="en-US" sz="1200">
              <a:solidFill>
                <a:srgbClr val="FF008E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 rot="16200000">
            <a:off x="-3305176" y="3254375"/>
            <a:ext cx="6870701" cy="288926"/>
          </a:xfrm>
          <a:prstGeom prst="rect">
            <a:avLst/>
          </a:prstGeom>
          <a:solidFill>
            <a:schemeClr val="bg1"/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0" y="6292850"/>
            <a:ext cx="9174163" cy="306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6" name="Retângulo de cantos arredondados 10"/>
          <p:cNvSpPr/>
          <p:nvPr/>
        </p:nvSpPr>
        <p:spPr>
          <a:xfrm>
            <a:off x="522288" y="565150"/>
            <a:ext cx="774700" cy="36036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Tablets</a:t>
            </a:r>
            <a:r>
              <a:rPr lang="pt-BR" sz="600" b="1" dirty="0">
                <a:solidFill>
                  <a:srgbClr val="FFFFFF"/>
                </a:solidFill>
              </a:rPr>
              <a:t> com conteúdo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(Coréia do Sul)</a:t>
            </a:r>
          </a:p>
        </p:txBody>
      </p:sp>
      <p:sp>
        <p:nvSpPr>
          <p:cNvPr id="87" name="CaixaDeTexto 11"/>
          <p:cNvSpPr txBox="1"/>
          <p:nvPr/>
        </p:nvSpPr>
        <p:spPr>
          <a:xfrm>
            <a:off x="-82830" y="108079"/>
            <a:ext cx="400110" cy="1234604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 err="1">
                <a:solidFill>
                  <a:srgbClr val="3FB0D6"/>
                </a:solidFill>
                <a:latin typeface="+mn-lt"/>
                <a:cs typeface="+mn-cs"/>
              </a:rPr>
              <a:t>high</a:t>
            </a:r>
            <a:r>
              <a:rPr lang="pt-BR" sz="1400" b="1" dirty="0">
                <a:solidFill>
                  <a:srgbClr val="3FB0D6"/>
                </a:solidFill>
                <a:latin typeface="+mn-lt"/>
                <a:cs typeface="+mn-cs"/>
              </a:rPr>
              <a:t> tech</a:t>
            </a:r>
          </a:p>
        </p:txBody>
      </p:sp>
      <p:sp>
        <p:nvSpPr>
          <p:cNvPr id="88" name="CaixaDeTexto 12"/>
          <p:cNvSpPr txBox="1"/>
          <p:nvPr/>
        </p:nvSpPr>
        <p:spPr>
          <a:xfrm>
            <a:off x="-84667" y="4917989"/>
            <a:ext cx="400110" cy="1333955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 err="1">
                <a:solidFill>
                  <a:srgbClr val="3FB0D6"/>
                </a:solidFill>
                <a:latin typeface="+mn-lt"/>
                <a:cs typeface="+mn-cs"/>
              </a:rPr>
              <a:t>low</a:t>
            </a:r>
            <a:r>
              <a:rPr lang="pt-BR" sz="1400" b="1" dirty="0">
                <a:solidFill>
                  <a:srgbClr val="3FB0D6"/>
                </a:solidFill>
                <a:latin typeface="+mn-lt"/>
                <a:cs typeface="+mn-cs"/>
              </a:rPr>
              <a:t> tech</a:t>
            </a:r>
          </a:p>
        </p:txBody>
      </p:sp>
      <p:sp>
        <p:nvSpPr>
          <p:cNvPr id="89" name="CaixaDeTexto 13"/>
          <p:cNvSpPr txBox="1"/>
          <p:nvPr/>
        </p:nvSpPr>
        <p:spPr>
          <a:xfrm rot="5400000">
            <a:off x="955346" y="5563367"/>
            <a:ext cx="400110" cy="1706815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rgbClr val="3FB0D6"/>
                </a:solidFill>
                <a:latin typeface="+mn-lt"/>
                <a:cs typeface="+mn-cs"/>
              </a:rPr>
              <a:t>incremental</a:t>
            </a:r>
          </a:p>
        </p:txBody>
      </p:sp>
      <p:sp>
        <p:nvSpPr>
          <p:cNvPr id="90" name="CaixaDeTexto 14"/>
          <p:cNvSpPr txBox="1"/>
          <p:nvPr/>
        </p:nvSpPr>
        <p:spPr>
          <a:xfrm rot="5400000">
            <a:off x="7884179" y="5804419"/>
            <a:ext cx="400110" cy="1213058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 err="1">
                <a:solidFill>
                  <a:srgbClr val="3FB0D6"/>
                </a:solidFill>
                <a:latin typeface="+mn-lt"/>
                <a:cs typeface="+mn-cs"/>
              </a:rPr>
              <a:t>disruptiva</a:t>
            </a:r>
            <a:endParaRPr lang="pt-BR" sz="1400" b="1" dirty="0">
              <a:solidFill>
                <a:srgbClr val="3FB0D6"/>
              </a:solidFill>
              <a:latin typeface="+mn-lt"/>
              <a:cs typeface="+mn-cs"/>
            </a:endParaRPr>
          </a:p>
        </p:txBody>
      </p:sp>
      <p:sp>
        <p:nvSpPr>
          <p:cNvPr id="91" name="Retângulo de cantos arredondados 15"/>
          <p:cNvSpPr/>
          <p:nvPr/>
        </p:nvSpPr>
        <p:spPr>
          <a:xfrm>
            <a:off x="2081213" y="703263"/>
            <a:ext cx="796925" cy="4746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Prof. Conectado (</a:t>
            </a:r>
            <a:r>
              <a:rPr lang="pt-BR" sz="600" b="1" dirty="0" err="1">
                <a:solidFill>
                  <a:srgbClr val="FFFFFF"/>
                </a:solidFill>
              </a:rPr>
              <a:t>Educandus</a:t>
            </a:r>
            <a:r>
              <a:rPr lang="pt-BR" sz="600" b="1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92" name="Retângulo de cantos arredondados 16"/>
          <p:cNvSpPr/>
          <p:nvPr/>
        </p:nvSpPr>
        <p:spPr>
          <a:xfrm>
            <a:off x="498475" y="1943100"/>
            <a:ext cx="665163" cy="36036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Portal educação (</a:t>
            </a:r>
            <a:r>
              <a:rPr lang="pt-BR" sz="600" b="1" dirty="0" err="1">
                <a:solidFill>
                  <a:srgbClr val="FFFFFF"/>
                </a:solidFill>
              </a:rPr>
              <a:t>Endeavor</a:t>
            </a:r>
            <a:r>
              <a:rPr lang="pt-BR" sz="600" b="1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93" name="Retângulo de cantos arredondados 17"/>
          <p:cNvSpPr/>
          <p:nvPr/>
        </p:nvSpPr>
        <p:spPr>
          <a:xfrm>
            <a:off x="498475" y="2613025"/>
            <a:ext cx="665163" cy="36036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Buzzero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94" name="Retângulo de cantos arredondados 18"/>
          <p:cNvSpPr/>
          <p:nvPr/>
        </p:nvSpPr>
        <p:spPr>
          <a:xfrm>
            <a:off x="508000" y="3454400"/>
            <a:ext cx="663575" cy="36036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Cresça Brasil</a:t>
            </a:r>
          </a:p>
        </p:txBody>
      </p:sp>
      <p:sp>
        <p:nvSpPr>
          <p:cNvPr id="95" name="Retângulo de cantos arredondados 19"/>
          <p:cNvSpPr/>
          <p:nvPr/>
        </p:nvSpPr>
        <p:spPr>
          <a:xfrm>
            <a:off x="514350" y="4119563"/>
            <a:ext cx="782638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Descomplica</a:t>
            </a:r>
          </a:p>
        </p:txBody>
      </p:sp>
      <p:sp>
        <p:nvSpPr>
          <p:cNvPr id="96" name="Retângulo de cantos arredondados 20"/>
          <p:cNvSpPr/>
          <p:nvPr/>
        </p:nvSpPr>
        <p:spPr>
          <a:xfrm>
            <a:off x="514350" y="4778375"/>
            <a:ext cx="782638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The HUB escola de verão/inverno</a:t>
            </a:r>
          </a:p>
        </p:txBody>
      </p:sp>
      <p:sp>
        <p:nvSpPr>
          <p:cNvPr id="97" name="Retângulo de cantos arredondados 21"/>
          <p:cNvSpPr/>
          <p:nvPr/>
        </p:nvSpPr>
        <p:spPr>
          <a:xfrm>
            <a:off x="2081213" y="1881188"/>
            <a:ext cx="665162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Khan </a:t>
            </a:r>
            <a:r>
              <a:rPr lang="pt-BR" sz="600" b="1" dirty="0" err="1">
                <a:solidFill>
                  <a:srgbClr val="FFFFFF"/>
                </a:solidFill>
              </a:rPr>
              <a:t>Academy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98" name="Retângulo de cantos arredondados 22"/>
          <p:cNvSpPr/>
          <p:nvPr/>
        </p:nvSpPr>
        <p:spPr>
          <a:xfrm>
            <a:off x="2878138" y="1881188"/>
            <a:ext cx="665162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Educopédia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99" name="Retângulo de cantos arredondados 23"/>
          <p:cNvSpPr/>
          <p:nvPr/>
        </p:nvSpPr>
        <p:spPr>
          <a:xfrm>
            <a:off x="2878138" y="1357313"/>
            <a:ext cx="665162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Educandus</a:t>
            </a:r>
            <a:r>
              <a:rPr lang="pt-BR" sz="600" b="1" dirty="0">
                <a:solidFill>
                  <a:srgbClr val="FFFFFF"/>
                </a:solidFill>
              </a:rPr>
              <a:t> (Projeto Jovem)</a:t>
            </a:r>
          </a:p>
        </p:txBody>
      </p:sp>
      <p:sp>
        <p:nvSpPr>
          <p:cNvPr id="100" name="Retângulo de cantos arredondados 24"/>
          <p:cNvSpPr/>
          <p:nvPr/>
        </p:nvSpPr>
        <p:spPr>
          <a:xfrm>
            <a:off x="2878138" y="565150"/>
            <a:ext cx="665162" cy="36036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Educandus</a:t>
            </a:r>
            <a:r>
              <a:rPr lang="pt-BR" sz="600" b="1" dirty="0">
                <a:solidFill>
                  <a:srgbClr val="FFFFFF"/>
                </a:solidFill>
              </a:rPr>
              <a:t> (Projeto Jovem)</a:t>
            </a:r>
          </a:p>
        </p:txBody>
      </p:sp>
      <p:sp>
        <p:nvSpPr>
          <p:cNvPr id="101" name="Retângulo de cantos arredondados 27"/>
          <p:cNvSpPr/>
          <p:nvPr/>
        </p:nvSpPr>
        <p:spPr>
          <a:xfrm>
            <a:off x="1296988" y="3375025"/>
            <a:ext cx="663575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Crazy</a:t>
            </a:r>
            <a:r>
              <a:rPr lang="pt-BR" sz="600" b="1" dirty="0">
                <a:solidFill>
                  <a:srgbClr val="FFFFFF"/>
                </a:solidFill>
              </a:rPr>
              <a:t> Inglês</a:t>
            </a:r>
          </a:p>
        </p:txBody>
      </p:sp>
      <p:sp>
        <p:nvSpPr>
          <p:cNvPr id="102" name="Retângulo de cantos arredondados 28"/>
          <p:cNvSpPr/>
          <p:nvPr/>
        </p:nvSpPr>
        <p:spPr>
          <a:xfrm>
            <a:off x="2165350" y="3913188"/>
            <a:ext cx="738188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Junior </a:t>
            </a:r>
            <a:r>
              <a:rPr lang="pt-BR" sz="600" b="1" dirty="0" err="1">
                <a:solidFill>
                  <a:srgbClr val="FFFFFF"/>
                </a:solidFill>
              </a:rPr>
              <a:t>Achievement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03" name="Retângulo de cantos arredondados 31"/>
          <p:cNvSpPr/>
          <p:nvPr/>
        </p:nvSpPr>
        <p:spPr>
          <a:xfrm>
            <a:off x="2825750" y="5427663"/>
            <a:ext cx="665163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Bornal de Jogos</a:t>
            </a:r>
          </a:p>
        </p:txBody>
      </p:sp>
      <p:sp>
        <p:nvSpPr>
          <p:cNvPr id="104" name="Retângulo de cantos arredondados 32"/>
          <p:cNvSpPr/>
          <p:nvPr/>
        </p:nvSpPr>
        <p:spPr>
          <a:xfrm>
            <a:off x="3697288" y="5770563"/>
            <a:ext cx="665162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Mães cuidadoras</a:t>
            </a:r>
          </a:p>
        </p:txBody>
      </p:sp>
      <p:sp>
        <p:nvSpPr>
          <p:cNvPr id="105" name="Retângulo de cantos arredondados 33"/>
          <p:cNvSpPr/>
          <p:nvPr/>
        </p:nvSpPr>
        <p:spPr>
          <a:xfrm>
            <a:off x="2957513" y="4778375"/>
            <a:ext cx="665162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Sangari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06" name="Retângulo de cantos arredondados 34"/>
          <p:cNvSpPr/>
          <p:nvPr/>
        </p:nvSpPr>
        <p:spPr>
          <a:xfrm>
            <a:off x="2957513" y="4119563"/>
            <a:ext cx="665162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Edacom</a:t>
            </a:r>
            <a:r>
              <a:rPr lang="pt-BR" sz="600" b="1" dirty="0">
                <a:solidFill>
                  <a:srgbClr val="FFFFFF"/>
                </a:solidFill>
              </a:rPr>
              <a:t> (LEGO)</a:t>
            </a:r>
          </a:p>
        </p:txBody>
      </p:sp>
      <p:sp>
        <p:nvSpPr>
          <p:cNvPr id="107" name="Retângulo de cantos arredondados 35"/>
          <p:cNvSpPr/>
          <p:nvPr/>
        </p:nvSpPr>
        <p:spPr>
          <a:xfrm>
            <a:off x="3422650" y="3654425"/>
            <a:ext cx="865188" cy="465138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Tempo e espaço (oficinas de projetos)</a:t>
            </a:r>
          </a:p>
        </p:txBody>
      </p:sp>
      <p:sp>
        <p:nvSpPr>
          <p:cNvPr id="108" name="Retângulo de cantos arredondados 36"/>
          <p:cNvSpPr/>
          <p:nvPr/>
        </p:nvSpPr>
        <p:spPr>
          <a:xfrm>
            <a:off x="4354513" y="3494088"/>
            <a:ext cx="665162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Tinkering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School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09" name="Retângulo de cantos arredondados 37"/>
          <p:cNvSpPr/>
          <p:nvPr/>
        </p:nvSpPr>
        <p:spPr>
          <a:xfrm>
            <a:off x="4552950" y="4138613"/>
            <a:ext cx="665163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Programa PUPA</a:t>
            </a:r>
          </a:p>
        </p:txBody>
      </p:sp>
      <p:sp>
        <p:nvSpPr>
          <p:cNvPr id="110" name="Retângulo de cantos arredondados 38"/>
          <p:cNvSpPr/>
          <p:nvPr/>
        </p:nvSpPr>
        <p:spPr>
          <a:xfrm>
            <a:off x="4552950" y="4778375"/>
            <a:ext cx="665163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Escola de Diálogo</a:t>
            </a:r>
          </a:p>
        </p:txBody>
      </p:sp>
      <p:sp>
        <p:nvSpPr>
          <p:cNvPr id="111" name="Retângulo de cantos arredondados 39"/>
          <p:cNvSpPr/>
          <p:nvPr/>
        </p:nvSpPr>
        <p:spPr>
          <a:xfrm>
            <a:off x="4421188" y="5394325"/>
            <a:ext cx="796925" cy="393700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Prandiano</a:t>
            </a:r>
            <a:r>
              <a:rPr lang="pt-BR" sz="600" b="1" dirty="0">
                <a:solidFill>
                  <a:srgbClr val="FFFFFF"/>
                </a:solidFill>
              </a:rPr>
              <a:t> Matemática aplicada à vida</a:t>
            </a:r>
          </a:p>
        </p:txBody>
      </p:sp>
      <p:sp>
        <p:nvSpPr>
          <p:cNvPr id="112" name="Retângulo de cantos arredondados 40"/>
          <p:cNvSpPr/>
          <p:nvPr/>
        </p:nvSpPr>
        <p:spPr>
          <a:xfrm>
            <a:off x="5351463" y="5129213"/>
            <a:ext cx="796925" cy="395287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The </a:t>
            </a:r>
            <a:r>
              <a:rPr lang="pt-BR" sz="600" b="1" dirty="0" err="1">
                <a:solidFill>
                  <a:srgbClr val="FFFFFF"/>
                </a:solidFill>
              </a:rPr>
              <a:t>innovative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school</a:t>
            </a:r>
            <a:r>
              <a:rPr lang="pt-BR" sz="600" b="1" dirty="0">
                <a:solidFill>
                  <a:srgbClr val="FFFFFF"/>
                </a:solidFill>
              </a:rPr>
              <a:t> Montessori</a:t>
            </a:r>
          </a:p>
        </p:txBody>
      </p:sp>
      <p:sp>
        <p:nvSpPr>
          <p:cNvPr id="113" name="Retângulo de cantos arredondados 43"/>
          <p:cNvSpPr/>
          <p:nvPr/>
        </p:nvSpPr>
        <p:spPr>
          <a:xfrm>
            <a:off x="5883275" y="4502150"/>
            <a:ext cx="665163" cy="3587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Amorim Lima</a:t>
            </a:r>
          </a:p>
        </p:txBody>
      </p:sp>
      <p:sp>
        <p:nvSpPr>
          <p:cNvPr id="114" name="Retângulo de cantos arredondados 44"/>
          <p:cNvSpPr/>
          <p:nvPr/>
        </p:nvSpPr>
        <p:spPr>
          <a:xfrm>
            <a:off x="6581775" y="4733925"/>
            <a:ext cx="731838" cy="40322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Unimonte</a:t>
            </a:r>
            <a:r>
              <a:rPr lang="pt-BR" sz="600" b="1" dirty="0">
                <a:solidFill>
                  <a:srgbClr val="FFFFFF"/>
                </a:solidFill>
              </a:rPr>
              <a:t> Pedagogia da Cooperação</a:t>
            </a:r>
          </a:p>
        </p:txBody>
      </p:sp>
      <p:sp>
        <p:nvSpPr>
          <p:cNvPr id="115" name="Retângulo de cantos arredondados 45"/>
          <p:cNvSpPr/>
          <p:nvPr/>
        </p:nvSpPr>
        <p:spPr>
          <a:xfrm>
            <a:off x="7345363" y="4445000"/>
            <a:ext cx="730250" cy="40481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Escola da Ponte</a:t>
            </a:r>
          </a:p>
        </p:txBody>
      </p:sp>
      <p:sp>
        <p:nvSpPr>
          <p:cNvPr id="116" name="Retângulo de cantos arredondados 46"/>
          <p:cNvSpPr/>
          <p:nvPr/>
        </p:nvSpPr>
        <p:spPr>
          <a:xfrm>
            <a:off x="8142288" y="4030663"/>
            <a:ext cx="731837" cy="40481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Desescolarização</a:t>
            </a:r>
            <a:r>
              <a:rPr lang="pt-BR" sz="600" b="1" dirty="0">
                <a:solidFill>
                  <a:srgbClr val="FFFFFF"/>
                </a:solidFill>
              </a:rPr>
              <a:t> Ana Thomaz</a:t>
            </a:r>
          </a:p>
        </p:txBody>
      </p:sp>
      <p:sp>
        <p:nvSpPr>
          <p:cNvPr id="117" name="Retângulo de cantos arredondados 47"/>
          <p:cNvSpPr/>
          <p:nvPr/>
        </p:nvSpPr>
        <p:spPr>
          <a:xfrm>
            <a:off x="6613525" y="4346575"/>
            <a:ext cx="598488" cy="2698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FIS-FGV</a:t>
            </a:r>
          </a:p>
        </p:txBody>
      </p:sp>
      <p:sp>
        <p:nvSpPr>
          <p:cNvPr id="118" name="Retângulo de cantos arredondados 48"/>
          <p:cNvSpPr/>
          <p:nvPr/>
        </p:nvSpPr>
        <p:spPr>
          <a:xfrm>
            <a:off x="6648450" y="3986213"/>
            <a:ext cx="598488" cy="2698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Team </a:t>
            </a:r>
            <a:r>
              <a:rPr lang="pt-BR" sz="600" b="1" dirty="0" err="1">
                <a:solidFill>
                  <a:srgbClr val="FFFFFF"/>
                </a:solidFill>
              </a:rPr>
              <a:t>Academy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19" name="Retângulo de cantos arredondados 49"/>
          <p:cNvSpPr/>
          <p:nvPr/>
        </p:nvSpPr>
        <p:spPr>
          <a:xfrm>
            <a:off x="5849938" y="4003675"/>
            <a:ext cx="698500" cy="37782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Aprendiz (bairro escola)</a:t>
            </a:r>
          </a:p>
        </p:txBody>
      </p:sp>
      <p:sp>
        <p:nvSpPr>
          <p:cNvPr id="120" name="Retângulo de cantos arredondados 50"/>
          <p:cNvSpPr/>
          <p:nvPr/>
        </p:nvSpPr>
        <p:spPr>
          <a:xfrm>
            <a:off x="5834063" y="3724275"/>
            <a:ext cx="698500" cy="23971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KAOS </a:t>
            </a:r>
            <a:r>
              <a:rPr lang="pt-BR" sz="600" b="1" dirty="0" err="1">
                <a:solidFill>
                  <a:srgbClr val="FFFFFF"/>
                </a:solidFill>
              </a:rPr>
              <a:t>Pilot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21" name="Retângulo de cantos arredondados 51"/>
          <p:cNvSpPr/>
          <p:nvPr/>
        </p:nvSpPr>
        <p:spPr>
          <a:xfrm>
            <a:off x="6669088" y="3643313"/>
            <a:ext cx="596900" cy="26987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CPCD</a:t>
            </a:r>
          </a:p>
        </p:txBody>
      </p:sp>
      <p:sp>
        <p:nvSpPr>
          <p:cNvPr id="122" name="Retângulo de cantos arredondados 52"/>
          <p:cNvSpPr/>
          <p:nvPr/>
        </p:nvSpPr>
        <p:spPr>
          <a:xfrm>
            <a:off x="6669088" y="3194050"/>
            <a:ext cx="809625" cy="395288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Knowmad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education</a:t>
            </a:r>
            <a:r>
              <a:rPr lang="pt-BR" sz="600" b="1" dirty="0">
                <a:solidFill>
                  <a:srgbClr val="FFFFFF"/>
                </a:solidFill>
              </a:rPr>
              <a:t> for </a:t>
            </a:r>
            <a:r>
              <a:rPr lang="pt-BR" sz="600" b="1" dirty="0" err="1">
                <a:solidFill>
                  <a:srgbClr val="FFFFFF"/>
                </a:solidFill>
              </a:rPr>
              <a:t>changemakers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23" name="Retângulo de cantos arredondados 54"/>
          <p:cNvSpPr/>
          <p:nvPr/>
        </p:nvSpPr>
        <p:spPr>
          <a:xfrm>
            <a:off x="6677025" y="2744788"/>
            <a:ext cx="696913" cy="376237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Design </a:t>
            </a:r>
            <a:r>
              <a:rPr lang="pt-BR" sz="600" b="1" dirty="0" err="1">
                <a:solidFill>
                  <a:srgbClr val="FFFFFF"/>
                </a:solidFill>
              </a:rPr>
              <a:t>Thinking</a:t>
            </a:r>
            <a:r>
              <a:rPr lang="pt-BR" sz="600" b="1" dirty="0">
                <a:solidFill>
                  <a:srgbClr val="FFFFFF"/>
                </a:solidFill>
              </a:rPr>
              <a:t> for </a:t>
            </a:r>
            <a:r>
              <a:rPr lang="pt-BR" sz="600" b="1" dirty="0" err="1">
                <a:solidFill>
                  <a:srgbClr val="FFFFFF"/>
                </a:solidFill>
              </a:rPr>
              <a:t>Educators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24" name="Retângulo de cantos arredondados 55"/>
          <p:cNvSpPr/>
          <p:nvPr/>
        </p:nvSpPr>
        <p:spPr>
          <a:xfrm>
            <a:off x="5865813" y="2949575"/>
            <a:ext cx="698500" cy="37782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Findhorn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village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25" name="Retângulo de cantos arredondados 56"/>
          <p:cNvSpPr/>
          <p:nvPr/>
        </p:nvSpPr>
        <p:spPr>
          <a:xfrm>
            <a:off x="5118100" y="2794000"/>
            <a:ext cx="698500" cy="376238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Escolas de Bambu</a:t>
            </a:r>
          </a:p>
        </p:txBody>
      </p:sp>
      <p:sp>
        <p:nvSpPr>
          <p:cNvPr id="126" name="Retângulo de cantos arredondados 57"/>
          <p:cNvSpPr/>
          <p:nvPr/>
        </p:nvSpPr>
        <p:spPr>
          <a:xfrm>
            <a:off x="4337050" y="2794000"/>
            <a:ext cx="698500" cy="376238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Metirudra</a:t>
            </a:r>
            <a:r>
              <a:rPr lang="pt-BR" sz="600" b="1" dirty="0">
                <a:solidFill>
                  <a:srgbClr val="FFFFFF"/>
                </a:solidFill>
              </a:rPr>
              <a:t>-</a:t>
            </a:r>
            <a:br>
              <a:rPr lang="pt-BR" sz="600" b="1" dirty="0">
                <a:solidFill>
                  <a:srgbClr val="FFFFFF"/>
                </a:solidFill>
              </a:rPr>
            </a:br>
            <a:r>
              <a:rPr lang="pt-BR" sz="600" b="1" dirty="0" err="1">
                <a:solidFill>
                  <a:srgbClr val="FFFFFF"/>
                </a:solidFill>
              </a:rPr>
              <a:t>pur</a:t>
            </a:r>
            <a:r>
              <a:rPr lang="pt-BR" sz="600" b="1" dirty="0">
                <a:solidFill>
                  <a:srgbClr val="FFFFFF"/>
                </a:solidFill>
              </a:rPr>
              <a:t> (escola terra)</a:t>
            </a:r>
          </a:p>
        </p:txBody>
      </p:sp>
      <p:sp>
        <p:nvSpPr>
          <p:cNvPr id="127" name="Retângulo de cantos arredondados 58"/>
          <p:cNvSpPr/>
          <p:nvPr/>
        </p:nvSpPr>
        <p:spPr>
          <a:xfrm>
            <a:off x="5449888" y="2239963"/>
            <a:ext cx="698500" cy="37782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Hole</a:t>
            </a:r>
            <a:r>
              <a:rPr lang="pt-BR" sz="600" b="1" dirty="0">
                <a:solidFill>
                  <a:srgbClr val="FFFFFF"/>
                </a:solidFill>
              </a:rPr>
              <a:t> in </a:t>
            </a:r>
            <a:r>
              <a:rPr lang="pt-BR" sz="600" b="1" dirty="0" err="1">
                <a:solidFill>
                  <a:srgbClr val="FFFFFF"/>
                </a:solidFill>
              </a:rPr>
              <a:t>the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wall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28" name="Retângulo de cantos arredondados 59"/>
          <p:cNvSpPr/>
          <p:nvPr/>
        </p:nvSpPr>
        <p:spPr>
          <a:xfrm>
            <a:off x="5411788" y="1536700"/>
            <a:ext cx="696912" cy="37782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NAVE </a:t>
            </a:r>
            <a:br>
              <a:rPr lang="pt-BR" sz="600" b="1" dirty="0">
                <a:solidFill>
                  <a:srgbClr val="FFFFFF"/>
                </a:solidFill>
              </a:rPr>
            </a:br>
            <a:r>
              <a:rPr lang="pt-BR" sz="600" b="1" dirty="0">
                <a:solidFill>
                  <a:srgbClr val="FFFFFF"/>
                </a:solidFill>
              </a:rPr>
              <a:t>(Oi Futuro)</a:t>
            </a:r>
          </a:p>
        </p:txBody>
      </p:sp>
      <p:sp>
        <p:nvSpPr>
          <p:cNvPr id="129" name="Retângulo de cantos arredondados 60"/>
          <p:cNvSpPr/>
          <p:nvPr/>
        </p:nvSpPr>
        <p:spPr>
          <a:xfrm>
            <a:off x="4646613" y="1754188"/>
            <a:ext cx="698500" cy="376237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Proyecto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Facebook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30" name="Retângulo de cantos arredondados 61"/>
          <p:cNvSpPr/>
          <p:nvPr/>
        </p:nvSpPr>
        <p:spPr>
          <a:xfrm>
            <a:off x="5178425" y="996950"/>
            <a:ext cx="731838" cy="40481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Olimpíada de Jogos Educacionais</a:t>
            </a:r>
          </a:p>
        </p:txBody>
      </p:sp>
      <p:sp>
        <p:nvSpPr>
          <p:cNvPr id="131" name="Retângulo de cantos arredondados 62"/>
          <p:cNvSpPr/>
          <p:nvPr/>
        </p:nvSpPr>
        <p:spPr>
          <a:xfrm>
            <a:off x="4287838" y="962025"/>
            <a:ext cx="819150" cy="327025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AENNOVA Game Learning</a:t>
            </a:r>
          </a:p>
        </p:txBody>
      </p:sp>
      <p:sp>
        <p:nvSpPr>
          <p:cNvPr id="132" name="Retângulo de cantos arredondados 63"/>
          <p:cNvSpPr/>
          <p:nvPr/>
        </p:nvSpPr>
        <p:spPr>
          <a:xfrm>
            <a:off x="6145213" y="1054100"/>
            <a:ext cx="647700" cy="223838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Icivics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33" name="Retângulo de cantos arredondados 64"/>
          <p:cNvSpPr/>
          <p:nvPr/>
        </p:nvSpPr>
        <p:spPr>
          <a:xfrm>
            <a:off x="6223000" y="1371600"/>
            <a:ext cx="649288" cy="274638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Institute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of</a:t>
            </a:r>
            <a:r>
              <a:rPr lang="pt-BR" sz="600" b="1" dirty="0">
                <a:solidFill>
                  <a:srgbClr val="FFFFFF"/>
                </a:solidFill>
              </a:rPr>
              <a:t> Play</a:t>
            </a:r>
          </a:p>
        </p:txBody>
      </p:sp>
      <p:sp>
        <p:nvSpPr>
          <p:cNvPr id="134" name="Retângulo de cantos arredondados 65"/>
          <p:cNvSpPr/>
          <p:nvPr/>
        </p:nvSpPr>
        <p:spPr>
          <a:xfrm>
            <a:off x="6319838" y="1714500"/>
            <a:ext cx="647700" cy="274638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IINN-ELS </a:t>
            </a:r>
            <a:r>
              <a:rPr lang="pt-BR" sz="600" b="1" dirty="0" err="1">
                <a:solidFill>
                  <a:srgbClr val="FFFFFF"/>
                </a:solidFill>
              </a:rPr>
              <a:t>Nicolelis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35" name="Retângulo de cantos arredondados 66"/>
          <p:cNvSpPr/>
          <p:nvPr/>
        </p:nvSpPr>
        <p:spPr>
          <a:xfrm>
            <a:off x="6145213" y="565150"/>
            <a:ext cx="727075" cy="360363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Realidade virtual ampliada</a:t>
            </a:r>
          </a:p>
        </p:txBody>
      </p:sp>
      <p:sp>
        <p:nvSpPr>
          <p:cNvPr id="136" name="Retângulo de cantos arredondados 67"/>
          <p:cNvSpPr/>
          <p:nvPr/>
        </p:nvSpPr>
        <p:spPr>
          <a:xfrm>
            <a:off x="6967538" y="312738"/>
            <a:ext cx="727075" cy="3603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Perceptual </a:t>
            </a:r>
            <a:r>
              <a:rPr lang="pt-BR" sz="600" b="1" dirty="0" err="1">
                <a:solidFill>
                  <a:srgbClr val="FFFFFF"/>
                </a:solidFill>
              </a:rPr>
              <a:t>learning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37" name="Retângulo de cantos arredondados 68"/>
          <p:cNvSpPr/>
          <p:nvPr/>
        </p:nvSpPr>
        <p:spPr>
          <a:xfrm>
            <a:off x="7013575" y="1354138"/>
            <a:ext cx="647700" cy="274637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 err="1">
                <a:solidFill>
                  <a:srgbClr val="FFFFFF"/>
                </a:solidFill>
              </a:rPr>
              <a:t>Rocketship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School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38" name="Retângulo de cantos arredondados 70"/>
          <p:cNvSpPr/>
          <p:nvPr/>
        </p:nvSpPr>
        <p:spPr>
          <a:xfrm>
            <a:off x="6740525" y="2379663"/>
            <a:ext cx="738188" cy="274637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Schumacher </a:t>
            </a:r>
            <a:r>
              <a:rPr lang="pt-BR" sz="600" b="1" dirty="0" err="1">
                <a:solidFill>
                  <a:srgbClr val="FFFFFF"/>
                </a:solidFill>
              </a:rPr>
              <a:t>college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39" name="Retângulo de cantos arredondados 71"/>
          <p:cNvSpPr/>
          <p:nvPr/>
        </p:nvSpPr>
        <p:spPr>
          <a:xfrm>
            <a:off x="6726238" y="2038350"/>
            <a:ext cx="647700" cy="273050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Quest </a:t>
            </a:r>
            <a:r>
              <a:rPr lang="pt-BR" sz="600" b="1" dirty="0" err="1">
                <a:solidFill>
                  <a:srgbClr val="FFFFFF"/>
                </a:solidFill>
              </a:rPr>
              <a:t>to</a:t>
            </a:r>
            <a:r>
              <a:rPr lang="pt-BR" sz="600" b="1" dirty="0">
                <a:solidFill>
                  <a:srgbClr val="FFFFFF"/>
                </a:solidFill>
              </a:rPr>
              <a:t> </a:t>
            </a:r>
            <a:r>
              <a:rPr lang="pt-BR" sz="600" b="1" dirty="0" err="1">
                <a:solidFill>
                  <a:srgbClr val="FFFFFF"/>
                </a:solidFill>
              </a:rPr>
              <a:t>learn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40" name="Retângulo de cantos arredondados 72"/>
          <p:cNvSpPr/>
          <p:nvPr/>
        </p:nvSpPr>
        <p:spPr>
          <a:xfrm>
            <a:off x="7610475" y="2284413"/>
            <a:ext cx="649288" cy="369887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World Game </a:t>
            </a:r>
            <a:r>
              <a:rPr lang="pt-BR" sz="600" b="1" dirty="0" err="1">
                <a:solidFill>
                  <a:srgbClr val="FFFFFF"/>
                </a:solidFill>
              </a:rPr>
              <a:t>School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41" name="Retângulo de cantos arredondados 73"/>
          <p:cNvSpPr/>
          <p:nvPr/>
        </p:nvSpPr>
        <p:spPr>
          <a:xfrm>
            <a:off x="7342188" y="3554413"/>
            <a:ext cx="647700" cy="273050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NYC </a:t>
            </a:r>
            <a:r>
              <a:rPr lang="pt-BR" sz="600" b="1" dirty="0" err="1">
                <a:solidFill>
                  <a:srgbClr val="FFFFFF"/>
                </a:solidFill>
              </a:rPr>
              <a:t>iSchool</a:t>
            </a:r>
            <a:endParaRPr lang="pt-BR" sz="600" b="1" dirty="0">
              <a:solidFill>
                <a:srgbClr val="FFFFFF"/>
              </a:solidFill>
            </a:endParaRPr>
          </a:p>
        </p:txBody>
      </p:sp>
      <p:sp>
        <p:nvSpPr>
          <p:cNvPr id="142" name="Retângulo de cantos arredondados 76"/>
          <p:cNvSpPr/>
          <p:nvPr/>
        </p:nvSpPr>
        <p:spPr>
          <a:xfrm>
            <a:off x="5834063" y="3392488"/>
            <a:ext cx="698500" cy="271462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Araçuaí Sustentável</a:t>
            </a:r>
          </a:p>
        </p:txBody>
      </p:sp>
      <p:sp>
        <p:nvSpPr>
          <p:cNvPr id="143" name="Retângulo de cantos arredondados 77"/>
          <p:cNvSpPr/>
          <p:nvPr/>
        </p:nvSpPr>
        <p:spPr>
          <a:xfrm>
            <a:off x="7386638" y="3963988"/>
            <a:ext cx="647700" cy="382587"/>
          </a:xfrm>
          <a:prstGeom prst="roundRect">
            <a:avLst/>
          </a:prstGeom>
          <a:solidFill>
            <a:srgbClr val="14C6F0"/>
          </a:solidFill>
          <a:ln w="25400">
            <a:noFill/>
          </a:ln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" b="1" dirty="0">
                <a:solidFill>
                  <a:srgbClr val="FFFFFF"/>
                </a:solidFill>
              </a:rPr>
              <a:t>Heliópolis Bairro Educador</a:t>
            </a:r>
          </a:p>
        </p:txBody>
      </p:sp>
      <p:sp>
        <p:nvSpPr>
          <p:cNvPr id="144" name="Chevron 143"/>
          <p:cNvSpPr/>
          <p:nvPr/>
        </p:nvSpPr>
        <p:spPr>
          <a:xfrm rot="5400000" flipH="1">
            <a:off x="-20637" y="33337"/>
            <a:ext cx="304800" cy="292101"/>
          </a:xfrm>
          <a:prstGeom prst="chevron">
            <a:avLst>
              <a:gd name="adj" fmla="val 64273"/>
            </a:avLst>
          </a:prstGeom>
          <a:solidFill>
            <a:srgbClr val="3FB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5" name="Chevron 144"/>
          <p:cNvSpPr/>
          <p:nvPr/>
        </p:nvSpPr>
        <p:spPr>
          <a:xfrm rot="10800000" flipH="1">
            <a:off x="8812213" y="6303963"/>
            <a:ext cx="304800" cy="292100"/>
          </a:xfrm>
          <a:prstGeom prst="chevron">
            <a:avLst>
              <a:gd name="adj" fmla="val 64273"/>
            </a:avLst>
          </a:prstGeom>
          <a:solidFill>
            <a:srgbClr val="3FB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6" name="Double Brace 145"/>
          <p:cNvSpPr/>
          <p:nvPr/>
        </p:nvSpPr>
        <p:spPr>
          <a:xfrm rot="20088665">
            <a:off x="739775" y="2120900"/>
            <a:ext cx="3794125" cy="609600"/>
          </a:xfrm>
          <a:prstGeom prst="bracePair">
            <a:avLst>
              <a:gd name="adj" fmla="val 17993"/>
            </a:avLst>
          </a:prstGeom>
          <a:ln w="57150"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0090"/>
                </a:solidFill>
              </a:rPr>
              <a:t>EMPODERAMENTO</a:t>
            </a:r>
          </a:p>
        </p:txBody>
      </p:sp>
      <p:sp>
        <p:nvSpPr>
          <p:cNvPr id="147" name="Double Brace 146"/>
          <p:cNvSpPr/>
          <p:nvPr/>
        </p:nvSpPr>
        <p:spPr>
          <a:xfrm rot="20088665">
            <a:off x="2781300" y="4427538"/>
            <a:ext cx="3581400" cy="587375"/>
          </a:xfrm>
          <a:prstGeom prst="bracePair">
            <a:avLst>
              <a:gd name="adj" fmla="val 17993"/>
            </a:avLst>
          </a:prstGeom>
          <a:ln w="57150"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0090"/>
                </a:solidFill>
              </a:rPr>
              <a:t>FAZER  DIVERTIDO</a:t>
            </a:r>
          </a:p>
        </p:txBody>
      </p:sp>
      <p:sp>
        <p:nvSpPr>
          <p:cNvPr id="148" name="Double Brace 147"/>
          <p:cNvSpPr/>
          <p:nvPr/>
        </p:nvSpPr>
        <p:spPr>
          <a:xfrm rot="20088665">
            <a:off x="4787900" y="1541463"/>
            <a:ext cx="3328988" cy="1093787"/>
          </a:xfrm>
          <a:prstGeom prst="bracePair">
            <a:avLst>
              <a:gd name="adj" fmla="val 17993"/>
            </a:avLst>
          </a:prstGeom>
          <a:ln w="57150"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0090"/>
                </a:solidFill>
              </a:rPr>
              <a:t>ECOSSISTEMAS EDUCATIVOS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620" name="TextBox 149"/>
          <p:cNvSpPr txBox="1">
            <a:spLocks noChangeArrowheads="1"/>
          </p:cNvSpPr>
          <p:nvPr/>
        </p:nvSpPr>
        <p:spPr bwMode="auto">
          <a:xfrm>
            <a:off x="2024063" y="6581775"/>
            <a:ext cx="7119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MAPA DE PRINCIPAIS TECNOLOGIAS EDUCACIONAIS ESTUDADAS NO BRASIL E NO MUNDO</a:t>
            </a:r>
            <a:endParaRPr lang="en-US" sz="1200">
              <a:solidFill>
                <a:srgbClr val="FF008E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4579" name="Group 27"/>
          <p:cNvGrpSpPr>
            <a:grpSpLocks/>
          </p:cNvGrpSpPr>
          <p:nvPr/>
        </p:nvGrpSpPr>
        <p:grpSpPr bwMode="auto">
          <a:xfrm>
            <a:off x="1047750" y="2219325"/>
            <a:ext cx="7048500" cy="2419350"/>
            <a:chOff x="1536700" y="2527300"/>
            <a:chExt cx="6205080" cy="1797000"/>
          </a:xfrm>
        </p:grpSpPr>
        <p:sp>
          <p:nvSpPr>
            <p:cNvPr id="17" name="Right Triangle 16"/>
            <p:cNvSpPr/>
            <p:nvPr/>
          </p:nvSpPr>
          <p:spPr>
            <a:xfrm>
              <a:off x="1599590" y="2590973"/>
              <a:ext cx="5943739" cy="1676728"/>
            </a:xfrm>
            <a:prstGeom prst="rtTriangle">
              <a:avLst/>
            </a:prstGeom>
            <a:solidFill>
              <a:srgbClr val="FF00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Right Triangle 17"/>
            <p:cNvSpPr/>
            <p:nvPr/>
          </p:nvSpPr>
          <p:spPr>
            <a:xfrm rot="10800000">
              <a:off x="1751921" y="2590973"/>
              <a:ext cx="5943740" cy="1676728"/>
            </a:xfrm>
            <a:prstGeom prst="rtTriangle">
              <a:avLst/>
            </a:prstGeom>
            <a:solidFill>
              <a:srgbClr val="EBB9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Rectangle 18"/>
            <p:cNvSpPr>
              <a:spLocks/>
            </p:cNvSpPr>
            <p:nvPr/>
          </p:nvSpPr>
          <p:spPr>
            <a:xfrm>
              <a:off x="1536700" y="2527300"/>
              <a:ext cx="6205080" cy="1797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586" name="TextBox 23"/>
            <p:cNvSpPr txBox="1">
              <a:spLocks noChangeArrowheads="1"/>
            </p:cNvSpPr>
            <p:nvPr/>
          </p:nvSpPr>
          <p:spPr bwMode="auto">
            <a:xfrm>
              <a:off x="2809648" y="3966641"/>
              <a:ext cx="1065355" cy="228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FFE400"/>
                  </a:solidFill>
                  <a:latin typeface="Calibri" pitchFamily="34" charset="0"/>
                </a:rPr>
                <a:t>PROFESSORES</a:t>
              </a:r>
            </a:p>
          </p:txBody>
        </p:sp>
        <p:sp>
          <p:nvSpPr>
            <p:cNvPr id="24587" name="TextBox 24"/>
            <p:cNvSpPr txBox="1">
              <a:spLocks noChangeArrowheads="1"/>
            </p:cNvSpPr>
            <p:nvPr/>
          </p:nvSpPr>
          <p:spPr bwMode="auto">
            <a:xfrm>
              <a:off x="5631993" y="2675217"/>
              <a:ext cx="697773" cy="228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FFFF00"/>
                  </a:solidFill>
                  <a:latin typeface="Calibri" pitchFamily="34" charset="0"/>
                </a:rPr>
                <a:t>ALUNOS</a:t>
              </a:r>
            </a:p>
          </p:txBody>
        </p:sp>
      </p:grpSp>
      <p:sp>
        <p:nvSpPr>
          <p:cNvPr id="24580" name="TextBox 26"/>
          <p:cNvSpPr txBox="1">
            <a:spLocks noChangeArrowheads="1"/>
          </p:cNvSpPr>
          <p:nvPr/>
        </p:nvSpPr>
        <p:spPr bwMode="auto">
          <a:xfrm>
            <a:off x="2024063" y="6581775"/>
            <a:ext cx="7119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MODELOS MENTAIS E COGNITIVOS NO USO DE TECNOLOGIAS </a:t>
            </a:r>
            <a:r>
              <a:rPr lang="en-US" sz="1200">
                <a:solidFill>
                  <a:srgbClr val="FF008E"/>
                </a:solidFill>
                <a:latin typeface="Calibri" pitchFamily="34" charset="0"/>
              </a:rPr>
              <a:t>NA REDE EDUCACIONAL DO ESTADO DE SP</a:t>
            </a:r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 rot="-5400000">
            <a:off x="7089775" y="3273425"/>
            <a:ext cx="1565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 pitchFamily="34" charset="0"/>
              </a:rPr>
              <a:t>(Modelo mental Y e Z)</a:t>
            </a:r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 rot="-5400000">
            <a:off x="173038" y="3303587"/>
            <a:ext cx="21669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(Modelo mental </a:t>
            </a:r>
            <a:r>
              <a:rPr lang="en-US" sz="1200" i="1">
                <a:solidFill>
                  <a:schemeClr val="bg1"/>
                </a:solidFill>
                <a:latin typeface="Calibri" pitchFamily="34" charset="0"/>
              </a:rPr>
              <a:t>Baby Boomers</a:t>
            </a:r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603" name="TextBox 22"/>
          <p:cNvSpPr txBox="1">
            <a:spLocks noChangeArrowheads="1"/>
          </p:cNvSpPr>
          <p:nvPr/>
        </p:nvSpPr>
        <p:spPr bwMode="auto">
          <a:xfrm>
            <a:off x="2698750" y="114300"/>
            <a:ext cx="36639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0D0079"/>
                </a:solidFill>
                <a:latin typeface="Calibri" pitchFamily="34" charset="0"/>
              </a:rPr>
              <a:t>PROPÓSITO</a:t>
            </a: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25495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2C90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49244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4B54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3322638" y="903288"/>
            <a:ext cx="2484437" cy="2482850"/>
          </a:xfrm>
          <a:prstGeom prst="ellipse">
            <a:avLst/>
          </a:prstGeom>
          <a:gradFill>
            <a:gsLst>
              <a:gs pos="38000">
                <a:srgbClr val="000072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4572000" y="2897188"/>
            <a:ext cx="1800225" cy="1800225"/>
          </a:xfrm>
          <a:prstGeom prst="ellipse">
            <a:avLst/>
          </a:prstGeom>
          <a:gradFill>
            <a:gsLst>
              <a:gs pos="31000">
                <a:srgbClr val="A084C1"/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5608" name="TextBox 37"/>
          <p:cNvSpPr txBox="1">
            <a:spLocks noChangeArrowheads="1"/>
          </p:cNvSpPr>
          <p:nvPr/>
        </p:nvSpPr>
        <p:spPr bwMode="auto">
          <a:xfrm>
            <a:off x="234950" y="4757738"/>
            <a:ext cx="4222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7DA0C3"/>
                </a:solidFill>
                <a:latin typeface="Calibri" pitchFamily="34" charset="0"/>
              </a:rPr>
              <a:t>ACOMPANHAMENTO</a:t>
            </a:r>
          </a:p>
        </p:txBody>
      </p:sp>
      <p:sp>
        <p:nvSpPr>
          <p:cNvPr id="25609" name="TextBox 41"/>
          <p:cNvSpPr txBox="1">
            <a:spLocks noChangeArrowheads="1"/>
          </p:cNvSpPr>
          <p:nvPr/>
        </p:nvSpPr>
        <p:spPr bwMode="auto">
          <a:xfrm>
            <a:off x="5105400" y="6581775"/>
            <a:ext cx="4038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FUNDAMENTOS PARA TECNOLOGIAS EDUCACIONAIS</a:t>
            </a:r>
          </a:p>
        </p:txBody>
      </p:sp>
      <p:sp>
        <p:nvSpPr>
          <p:cNvPr id="25610" name="TextBox 11"/>
          <p:cNvSpPr txBox="1">
            <a:spLocks noChangeArrowheads="1"/>
          </p:cNvSpPr>
          <p:nvPr/>
        </p:nvSpPr>
        <p:spPr bwMode="auto">
          <a:xfrm>
            <a:off x="496888" y="220663"/>
            <a:ext cx="25542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D2968"/>
                </a:solidFill>
                <a:latin typeface="Calibri" pitchFamily="34" charset="0"/>
              </a:rPr>
              <a:t>Tecnologia é um meio catalisador de mudança de cultura pedagógica, para melhoria da aprendizagem</a:t>
            </a: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2768600" y="2924175"/>
            <a:ext cx="1798638" cy="1800225"/>
          </a:xfrm>
          <a:prstGeom prst="ellipse">
            <a:avLst/>
          </a:prstGeom>
          <a:gradFill>
            <a:gsLst>
              <a:gs pos="31000">
                <a:schemeClr val="accent1">
                  <a:lumMod val="60000"/>
                  <a:lumOff val="40000"/>
                </a:schemeClr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5612" name="TextBox 14"/>
          <p:cNvSpPr txBox="1">
            <a:spLocks noChangeArrowheads="1"/>
          </p:cNvSpPr>
          <p:nvPr/>
        </p:nvSpPr>
        <p:spPr bwMode="auto">
          <a:xfrm>
            <a:off x="4941888" y="47577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8770A5"/>
                </a:solidFill>
                <a:latin typeface="Calibri" pitchFamily="34" charset="0"/>
              </a:rPr>
              <a:t>CONTEÚDO</a:t>
            </a:r>
          </a:p>
        </p:txBody>
      </p:sp>
      <p:sp>
        <p:nvSpPr>
          <p:cNvPr id="25613" name="TextBox 15"/>
          <p:cNvSpPr txBox="1">
            <a:spLocks noChangeArrowheads="1"/>
          </p:cNvSpPr>
          <p:nvPr/>
        </p:nvSpPr>
        <p:spPr bwMode="auto">
          <a:xfrm>
            <a:off x="234950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200">
                <a:solidFill>
                  <a:srgbClr val="008FFF"/>
                </a:solidFill>
                <a:latin typeface="Calibri" pitchFamily="34" charset="0"/>
              </a:rPr>
              <a:t>ACESSO</a:t>
            </a:r>
          </a:p>
        </p:txBody>
      </p:sp>
      <p:sp>
        <p:nvSpPr>
          <p:cNvPr id="25614" name="TextBox 16"/>
          <p:cNvSpPr txBox="1">
            <a:spLocks noChangeArrowheads="1"/>
          </p:cNvSpPr>
          <p:nvPr/>
        </p:nvSpPr>
        <p:spPr bwMode="auto">
          <a:xfrm>
            <a:off x="6575425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504EFF"/>
                </a:solidFill>
                <a:latin typeface="Calibri" pitchFamily="34" charset="0"/>
              </a:rPr>
              <a:t>FORMAÇÃO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627" name="TextBox 22"/>
          <p:cNvSpPr txBox="1">
            <a:spLocks noChangeArrowheads="1"/>
          </p:cNvSpPr>
          <p:nvPr/>
        </p:nvSpPr>
        <p:spPr bwMode="auto">
          <a:xfrm>
            <a:off x="2698750" y="114300"/>
            <a:ext cx="36639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0D0079"/>
                </a:solidFill>
                <a:latin typeface="Calibri" pitchFamily="34" charset="0"/>
              </a:rPr>
              <a:t>PROPÓSITO</a:t>
            </a:r>
          </a:p>
        </p:txBody>
      </p:sp>
      <p:sp>
        <p:nvSpPr>
          <p:cNvPr id="26628" name="TextBox 38"/>
          <p:cNvSpPr txBox="1">
            <a:spLocks noChangeArrowheads="1"/>
          </p:cNvSpPr>
          <p:nvPr/>
        </p:nvSpPr>
        <p:spPr bwMode="auto">
          <a:xfrm>
            <a:off x="234950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200">
                <a:solidFill>
                  <a:srgbClr val="008FFF"/>
                </a:solidFill>
                <a:latin typeface="Calibri" pitchFamily="34" charset="0"/>
              </a:rPr>
              <a:t>ACESSO</a:t>
            </a:r>
          </a:p>
        </p:txBody>
      </p:sp>
      <p:sp>
        <p:nvSpPr>
          <p:cNvPr id="26629" name="TextBox 41"/>
          <p:cNvSpPr txBox="1">
            <a:spLocks noChangeArrowheads="1"/>
          </p:cNvSpPr>
          <p:nvPr/>
        </p:nvSpPr>
        <p:spPr bwMode="auto">
          <a:xfrm>
            <a:off x="5105400" y="6581775"/>
            <a:ext cx="4038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FUNDAMENTOS PARA TECNOLOGIAS EDUCACIONAIS</a:t>
            </a:r>
          </a:p>
        </p:txBody>
      </p:sp>
      <p:sp>
        <p:nvSpPr>
          <p:cNvPr id="26630" name="TextBox 11"/>
          <p:cNvSpPr txBox="1">
            <a:spLocks noChangeArrowheads="1"/>
          </p:cNvSpPr>
          <p:nvPr/>
        </p:nvSpPr>
        <p:spPr bwMode="auto">
          <a:xfrm>
            <a:off x="496888" y="220663"/>
            <a:ext cx="25542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D2968"/>
                </a:solidFill>
                <a:latin typeface="Calibri" pitchFamily="34" charset="0"/>
              </a:rPr>
              <a:t>Tecnologia é um meio catalisador de mudança de cultura pedagógica, para melhoria da aprendizagem</a:t>
            </a:r>
          </a:p>
        </p:txBody>
      </p:sp>
      <p:sp>
        <p:nvSpPr>
          <p:cNvPr id="26631" name="TextBox 14"/>
          <p:cNvSpPr txBox="1">
            <a:spLocks noChangeArrowheads="1"/>
          </p:cNvSpPr>
          <p:nvPr/>
        </p:nvSpPr>
        <p:spPr bwMode="auto">
          <a:xfrm>
            <a:off x="-14288" y="2611438"/>
            <a:ext cx="25193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>
                <a:solidFill>
                  <a:srgbClr val="008FFF"/>
                </a:solidFill>
                <a:latin typeface="Calibri" pitchFamily="34" charset="0"/>
              </a:rPr>
              <a:t>Oferecer um leque de opções tecnológicas adequadas as realidades das escolas, para que elas possam escolher. Facilitar o contato e o uso dessas tecnologias (infra e linguagem)</a:t>
            </a: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25495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2C90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9244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4B54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3322638" y="903288"/>
            <a:ext cx="2484437" cy="2482850"/>
          </a:xfrm>
          <a:prstGeom prst="ellipse">
            <a:avLst/>
          </a:prstGeom>
          <a:gradFill>
            <a:gsLst>
              <a:gs pos="38000">
                <a:srgbClr val="000072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4572000" y="2897188"/>
            <a:ext cx="1800225" cy="1800225"/>
          </a:xfrm>
          <a:prstGeom prst="ellipse">
            <a:avLst/>
          </a:prstGeom>
          <a:gradFill>
            <a:gsLst>
              <a:gs pos="31000">
                <a:srgbClr val="A084C1"/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6636" name="TextBox 19"/>
          <p:cNvSpPr txBox="1">
            <a:spLocks noChangeArrowheads="1"/>
          </p:cNvSpPr>
          <p:nvPr/>
        </p:nvSpPr>
        <p:spPr bwMode="auto">
          <a:xfrm>
            <a:off x="6575425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504EFF"/>
                </a:solidFill>
                <a:latin typeface="Calibri" pitchFamily="34" charset="0"/>
              </a:rPr>
              <a:t>FORMAÇÃO</a:t>
            </a:r>
          </a:p>
        </p:txBody>
      </p:sp>
      <p:sp>
        <p:nvSpPr>
          <p:cNvPr id="26637" name="TextBox 20"/>
          <p:cNvSpPr txBox="1">
            <a:spLocks noChangeArrowheads="1"/>
          </p:cNvSpPr>
          <p:nvPr/>
        </p:nvSpPr>
        <p:spPr bwMode="auto">
          <a:xfrm>
            <a:off x="234950" y="4757738"/>
            <a:ext cx="4222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7DA0C3"/>
                </a:solidFill>
                <a:latin typeface="Calibri" pitchFamily="34" charset="0"/>
              </a:rPr>
              <a:t>ACOMPANHAMENTO</a:t>
            </a: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2768600" y="2924175"/>
            <a:ext cx="1798638" cy="1800225"/>
          </a:xfrm>
          <a:prstGeom prst="ellipse">
            <a:avLst/>
          </a:prstGeom>
          <a:gradFill>
            <a:gsLst>
              <a:gs pos="31000">
                <a:schemeClr val="accent1">
                  <a:lumMod val="60000"/>
                  <a:lumOff val="40000"/>
                </a:schemeClr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6639" name="TextBox 24"/>
          <p:cNvSpPr txBox="1">
            <a:spLocks noChangeArrowheads="1"/>
          </p:cNvSpPr>
          <p:nvPr/>
        </p:nvSpPr>
        <p:spPr bwMode="auto">
          <a:xfrm>
            <a:off x="4941888" y="47577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8770A5"/>
                </a:solidFill>
                <a:latin typeface="Calibri" pitchFamily="34" charset="0"/>
              </a:rPr>
              <a:t>CONTEÚDO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651" name="TextBox 22"/>
          <p:cNvSpPr txBox="1">
            <a:spLocks noChangeArrowheads="1"/>
          </p:cNvSpPr>
          <p:nvPr/>
        </p:nvSpPr>
        <p:spPr bwMode="auto">
          <a:xfrm>
            <a:off x="2698750" y="114300"/>
            <a:ext cx="36639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0D0079"/>
                </a:solidFill>
                <a:latin typeface="Calibri" pitchFamily="34" charset="0"/>
              </a:rPr>
              <a:t>PROPÓSITO</a:t>
            </a:r>
          </a:p>
        </p:txBody>
      </p:sp>
      <p:sp>
        <p:nvSpPr>
          <p:cNvPr id="27652" name="TextBox 41"/>
          <p:cNvSpPr txBox="1">
            <a:spLocks noChangeArrowheads="1"/>
          </p:cNvSpPr>
          <p:nvPr/>
        </p:nvSpPr>
        <p:spPr bwMode="auto">
          <a:xfrm>
            <a:off x="5105400" y="6581775"/>
            <a:ext cx="4038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FUNDAMENTOS PARA TECNOLOGIAS EDUCACIONAIS</a:t>
            </a:r>
          </a:p>
        </p:txBody>
      </p:sp>
      <p:sp>
        <p:nvSpPr>
          <p:cNvPr id="27653" name="TextBox 11"/>
          <p:cNvSpPr txBox="1">
            <a:spLocks noChangeArrowheads="1"/>
          </p:cNvSpPr>
          <p:nvPr/>
        </p:nvSpPr>
        <p:spPr bwMode="auto">
          <a:xfrm>
            <a:off x="496888" y="220663"/>
            <a:ext cx="25542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D2968"/>
                </a:solidFill>
                <a:latin typeface="Calibri" pitchFamily="34" charset="0"/>
              </a:rPr>
              <a:t>Tecnologia é um meio catalisador de mudança de cultura pedagógica, para melhoria da aprendizagem</a:t>
            </a:r>
          </a:p>
        </p:txBody>
      </p:sp>
      <p:sp>
        <p:nvSpPr>
          <p:cNvPr id="27654" name="TextBox 15"/>
          <p:cNvSpPr txBox="1">
            <a:spLocks noChangeArrowheads="1"/>
          </p:cNvSpPr>
          <p:nvPr/>
        </p:nvSpPr>
        <p:spPr bwMode="auto">
          <a:xfrm>
            <a:off x="6657975" y="1068388"/>
            <a:ext cx="22002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504EFF"/>
                </a:solidFill>
                <a:latin typeface="Calibri" pitchFamily="34" charset="0"/>
              </a:rPr>
              <a:t>Capacitar os professores para que possam escolher, adaptar, usar, melhorar e criar tecnologias em harmonia com o currículo </a:t>
            </a:r>
          </a:p>
        </p:txBody>
      </p:sp>
      <p:sp>
        <p:nvSpPr>
          <p:cNvPr id="27655" name="TextBox 27"/>
          <p:cNvSpPr txBox="1">
            <a:spLocks noChangeArrowheads="1"/>
          </p:cNvSpPr>
          <p:nvPr/>
        </p:nvSpPr>
        <p:spPr bwMode="auto">
          <a:xfrm>
            <a:off x="234950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200">
                <a:solidFill>
                  <a:srgbClr val="008FFF"/>
                </a:solidFill>
                <a:latin typeface="Calibri" pitchFamily="34" charset="0"/>
              </a:rPr>
              <a:t>ACESSO</a:t>
            </a:r>
          </a:p>
        </p:txBody>
      </p:sp>
      <p:sp>
        <p:nvSpPr>
          <p:cNvPr id="27656" name="TextBox 28"/>
          <p:cNvSpPr txBox="1">
            <a:spLocks noChangeArrowheads="1"/>
          </p:cNvSpPr>
          <p:nvPr/>
        </p:nvSpPr>
        <p:spPr bwMode="auto">
          <a:xfrm>
            <a:off x="-14288" y="2611438"/>
            <a:ext cx="25193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>
                <a:solidFill>
                  <a:srgbClr val="008FFF"/>
                </a:solidFill>
                <a:latin typeface="Calibri" pitchFamily="34" charset="0"/>
              </a:rPr>
              <a:t>Oferecer um leque de opções tecnológicas adequadas as realidades das escolas, para que elas possam escolher. Facilitar o contato e o uso dessas tecnologias (infra e linguagem)</a:t>
            </a: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25495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2C90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49244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4B54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3322638" y="903288"/>
            <a:ext cx="2484437" cy="2482850"/>
          </a:xfrm>
          <a:prstGeom prst="ellipse">
            <a:avLst/>
          </a:prstGeom>
          <a:gradFill>
            <a:gsLst>
              <a:gs pos="38000">
                <a:srgbClr val="000072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4572000" y="2897188"/>
            <a:ext cx="1800225" cy="1800225"/>
          </a:xfrm>
          <a:prstGeom prst="ellipse">
            <a:avLst/>
          </a:prstGeom>
          <a:gradFill>
            <a:gsLst>
              <a:gs pos="31000">
                <a:srgbClr val="A084C1"/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7661" name="TextBox 40"/>
          <p:cNvSpPr txBox="1">
            <a:spLocks noChangeArrowheads="1"/>
          </p:cNvSpPr>
          <p:nvPr/>
        </p:nvSpPr>
        <p:spPr bwMode="auto">
          <a:xfrm>
            <a:off x="6575425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504EFF"/>
                </a:solidFill>
                <a:latin typeface="Calibri" pitchFamily="34" charset="0"/>
              </a:rPr>
              <a:t>FORMAÇÃO</a:t>
            </a:r>
          </a:p>
        </p:txBody>
      </p:sp>
      <p:sp>
        <p:nvSpPr>
          <p:cNvPr id="27662" name="TextBox 42"/>
          <p:cNvSpPr txBox="1">
            <a:spLocks noChangeArrowheads="1"/>
          </p:cNvSpPr>
          <p:nvPr/>
        </p:nvSpPr>
        <p:spPr bwMode="auto">
          <a:xfrm>
            <a:off x="234950" y="4757738"/>
            <a:ext cx="4222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7DA0C3"/>
                </a:solidFill>
                <a:latin typeface="Calibri" pitchFamily="34" charset="0"/>
              </a:rPr>
              <a:t>ACOMPANHAMENTO</a:t>
            </a: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2768600" y="2924175"/>
            <a:ext cx="1798638" cy="1800225"/>
          </a:xfrm>
          <a:prstGeom prst="ellipse">
            <a:avLst/>
          </a:prstGeom>
          <a:gradFill>
            <a:gsLst>
              <a:gs pos="31000">
                <a:schemeClr val="accent1">
                  <a:lumMod val="60000"/>
                  <a:lumOff val="40000"/>
                </a:schemeClr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7664" name="TextBox 44"/>
          <p:cNvSpPr txBox="1">
            <a:spLocks noChangeArrowheads="1"/>
          </p:cNvSpPr>
          <p:nvPr/>
        </p:nvSpPr>
        <p:spPr bwMode="auto">
          <a:xfrm>
            <a:off x="4941888" y="47577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8770A5"/>
                </a:solidFill>
                <a:latin typeface="Calibri" pitchFamily="34" charset="0"/>
              </a:rPr>
              <a:t>CONTEÚDO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675" name="TextBox 22"/>
          <p:cNvSpPr txBox="1">
            <a:spLocks noChangeArrowheads="1"/>
          </p:cNvSpPr>
          <p:nvPr/>
        </p:nvSpPr>
        <p:spPr bwMode="auto">
          <a:xfrm>
            <a:off x="2698750" y="114300"/>
            <a:ext cx="36639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0D0079"/>
                </a:solidFill>
                <a:latin typeface="Calibri" pitchFamily="34" charset="0"/>
              </a:rPr>
              <a:t>PROPÓSITO</a:t>
            </a:r>
          </a:p>
        </p:txBody>
      </p:sp>
      <p:sp>
        <p:nvSpPr>
          <p:cNvPr id="28676" name="TextBox 41"/>
          <p:cNvSpPr txBox="1">
            <a:spLocks noChangeArrowheads="1"/>
          </p:cNvSpPr>
          <p:nvPr/>
        </p:nvSpPr>
        <p:spPr bwMode="auto">
          <a:xfrm>
            <a:off x="5105400" y="6581775"/>
            <a:ext cx="4038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FUNDAMENTOS PARA TECNOLOGIAS EDUCACIONAIS</a:t>
            </a:r>
          </a:p>
        </p:txBody>
      </p:sp>
      <p:sp>
        <p:nvSpPr>
          <p:cNvPr id="28677" name="TextBox 11"/>
          <p:cNvSpPr txBox="1">
            <a:spLocks noChangeArrowheads="1"/>
          </p:cNvSpPr>
          <p:nvPr/>
        </p:nvSpPr>
        <p:spPr bwMode="auto">
          <a:xfrm>
            <a:off x="496888" y="220663"/>
            <a:ext cx="25542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D2968"/>
                </a:solidFill>
                <a:latin typeface="Calibri" pitchFamily="34" charset="0"/>
              </a:rPr>
              <a:t>Tecnologia é um meio catalisador de mudança de cultura pedagógica, para melhoria da aprendizagem</a:t>
            </a:r>
          </a:p>
        </p:txBody>
      </p:sp>
      <p:sp>
        <p:nvSpPr>
          <p:cNvPr id="28678" name="TextBox 16"/>
          <p:cNvSpPr txBox="1">
            <a:spLocks noChangeArrowheads="1"/>
          </p:cNvSpPr>
          <p:nvPr/>
        </p:nvSpPr>
        <p:spPr bwMode="auto">
          <a:xfrm>
            <a:off x="498475" y="5259388"/>
            <a:ext cx="35956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6B8BAA"/>
                </a:solidFill>
                <a:latin typeface="Calibri" pitchFamily="34" charset="0"/>
              </a:rPr>
              <a:t>Criar um modelo de governança capaz de monitorar, apoiar, mensurar, ajustar, orientar, continuar, investir, dar feedback e dar manutenção.  </a:t>
            </a:r>
          </a:p>
        </p:txBody>
      </p:sp>
      <p:sp>
        <p:nvSpPr>
          <p:cNvPr id="28679" name="TextBox 17"/>
          <p:cNvSpPr txBox="1">
            <a:spLocks noChangeArrowheads="1"/>
          </p:cNvSpPr>
          <p:nvPr/>
        </p:nvSpPr>
        <p:spPr bwMode="auto">
          <a:xfrm>
            <a:off x="6657975" y="1068388"/>
            <a:ext cx="22002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504EFF"/>
                </a:solidFill>
                <a:latin typeface="Calibri" pitchFamily="34" charset="0"/>
              </a:rPr>
              <a:t>Capacitar os professores para que possam escolher, adaptar, usar, melhorar e criar tecnologias em harmonia com o currículo </a:t>
            </a:r>
          </a:p>
        </p:txBody>
      </p:sp>
      <p:sp>
        <p:nvSpPr>
          <p:cNvPr id="28680" name="TextBox 18"/>
          <p:cNvSpPr txBox="1">
            <a:spLocks noChangeArrowheads="1"/>
          </p:cNvSpPr>
          <p:nvPr/>
        </p:nvSpPr>
        <p:spPr bwMode="auto">
          <a:xfrm>
            <a:off x="234950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200">
                <a:solidFill>
                  <a:srgbClr val="008FFF"/>
                </a:solidFill>
                <a:latin typeface="Calibri" pitchFamily="34" charset="0"/>
              </a:rPr>
              <a:t>ACESSO</a:t>
            </a:r>
          </a:p>
        </p:txBody>
      </p:sp>
      <p:sp>
        <p:nvSpPr>
          <p:cNvPr id="28681" name="TextBox 19"/>
          <p:cNvSpPr txBox="1">
            <a:spLocks noChangeArrowheads="1"/>
          </p:cNvSpPr>
          <p:nvPr/>
        </p:nvSpPr>
        <p:spPr bwMode="auto">
          <a:xfrm>
            <a:off x="-14288" y="2611438"/>
            <a:ext cx="25193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>
                <a:solidFill>
                  <a:srgbClr val="008FFF"/>
                </a:solidFill>
                <a:latin typeface="Calibri" pitchFamily="34" charset="0"/>
              </a:rPr>
              <a:t>Oferecer um leque de opções tecnológicas adequadas as realidades das escolas, para que elas possam escolher. Facilitar o contato e o uso dessas tecnologias (infra e linguagem)</a:t>
            </a: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25495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2C90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9244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4B54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3322638" y="903288"/>
            <a:ext cx="2484437" cy="2482850"/>
          </a:xfrm>
          <a:prstGeom prst="ellipse">
            <a:avLst/>
          </a:prstGeom>
          <a:gradFill>
            <a:gsLst>
              <a:gs pos="38000">
                <a:srgbClr val="000072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4572000" y="2897188"/>
            <a:ext cx="1800225" cy="1800225"/>
          </a:xfrm>
          <a:prstGeom prst="ellipse">
            <a:avLst/>
          </a:prstGeom>
          <a:gradFill>
            <a:gsLst>
              <a:gs pos="31000">
                <a:srgbClr val="A084C1"/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8686" name="TextBox 25"/>
          <p:cNvSpPr txBox="1">
            <a:spLocks noChangeArrowheads="1"/>
          </p:cNvSpPr>
          <p:nvPr/>
        </p:nvSpPr>
        <p:spPr bwMode="auto">
          <a:xfrm>
            <a:off x="6575425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504EFF"/>
                </a:solidFill>
                <a:latin typeface="Calibri" pitchFamily="34" charset="0"/>
              </a:rPr>
              <a:t>FORMAÇÃO</a:t>
            </a:r>
          </a:p>
        </p:txBody>
      </p:sp>
      <p:sp>
        <p:nvSpPr>
          <p:cNvPr id="28687" name="TextBox 26"/>
          <p:cNvSpPr txBox="1">
            <a:spLocks noChangeArrowheads="1"/>
          </p:cNvSpPr>
          <p:nvPr/>
        </p:nvSpPr>
        <p:spPr bwMode="auto">
          <a:xfrm>
            <a:off x="234950" y="4757738"/>
            <a:ext cx="4222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7DA0C3"/>
                </a:solidFill>
                <a:latin typeface="Calibri" pitchFamily="34" charset="0"/>
              </a:rPr>
              <a:t>ACOMPANHAMENTO</a:t>
            </a: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2768600" y="2924175"/>
            <a:ext cx="1798638" cy="1800225"/>
          </a:xfrm>
          <a:prstGeom prst="ellipse">
            <a:avLst/>
          </a:prstGeom>
          <a:gradFill>
            <a:gsLst>
              <a:gs pos="31000">
                <a:schemeClr val="accent1">
                  <a:lumMod val="60000"/>
                  <a:lumOff val="40000"/>
                </a:schemeClr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8689" name="TextBox 28"/>
          <p:cNvSpPr txBox="1">
            <a:spLocks noChangeArrowheads="1"/>
          </p:cNvSpPr>
          <p:nvPr/>
        </p:nvSpPr>
        <p:spPr bwMode="auto">
          <a:xfrm>
            <a:off x="4941888" y="47577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8770A5"/>
                </a:solidFill>
                <a:latin typeface="Calibri" pitchFamily="34" charset="0"/>
              </a:rPr>
              <a:t>CONTEÚDO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699" name="TextBox 22"/>
          <p:cNvSpPr txBox="1">
            <a:spLocks noChangeArrowheads="1"/>
          </p:cNvSpPr>
          <p:nvPr/>
        </p:nvSpPr>
        <p:spPr bwMode="auto">
          <a:xfrm>
            <a:off x="2698750" y="114300"/>
            <a:ext cx="36639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0D0079"/>
                </a:solidFill>
                <a:latin typeface="Calibri" pitchFamily="34" charset="0"/>
              </a:rPr>
              <a:t>PROPÓSITO</a:t>
            </a:r>
          </a:p>
        </p:txBody>
      </p:sp>
      <p:sp>
        <p:nvSpPr>
          <p:cNvPr id="29700" name="TextBox 41"/>
          <p:cNvSpPr txBox="1">
            <a:spLocks noChangeArrowheads="1"/>
          </p:cNvSpPr>
          <p:nvPr/>
        </p:nvSpPr>
        <p:spPr bwMode="auto">
          <a:xfrm>
            <a:off x="5105400" y="6581775"/>
            <a:ext cx="4038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FUNDAMENTOS PARA TECNOLOGIAS EDUCACIONAIS</a:t>
            </a:r>
          </a:p>
        </p:txBody>
      </p:sp>
      <p:sp>
        <p:nvSpPr>
          <p:cNvPr id="29701" name="TextBox 11"/>
          <p:cNvSpPr txBox="1">
            <a:spLocks noChangeArrowheads="1"/>
          </p:cNvSpPr>
          <p:nvPr/>
        </p:nvSpPr>
        <p:spPr bwMode="auto">
          <a:xfrm>
            <a:off x="496888" y="220663"/>
            <a:ext cx="25542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D2968"/>
                </a:solidFill>
                <a:latin typeface="Calibri" pitchFamily="34" charset="0"/>
              </a:rPr>
              <a:t>Tecnologia é um meio catalisador de mudança de cultura pedagógica, para melhoria da aprendizagem</a:t>
            </a:r>
          </a:p>
        </p:txBody>
      </p:sp>
      <p:sp>
        <p:nvSpPr>
          <p:cNvPr id="29702" name="TextBox 16"/>
          <p:cNvSpPr txBox="1">
            <a:spLocks noChangeArrowheads="1"/>
          </p:cNvSpPr>
          <p:nvPr/>
        </p:nvSpPr>
        <p:spPr bwMode="auto">
          <a:xfrm>
            <a:off x="498475" y="5259388"/>
            <a:ext cx="35956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6B8BAA"/>
                </a:solidFill>
                <a:latin typeface="Calibri" pitchFamily="34" charset="0"/>
              </a:rPr>
              <a:t>Criar um modelo de governança capaz de monitorar, apoiar, mensurar, ajustar, orientar, continuar, investir, dar feedback e dar manutenção.  </a:t>
            </a:r>
          </a:p>
        </p:txBody>
      </p:sp>
      <p:sp>
        <p:nvSpPr>
          <p:cNvPr id="29703" name="TextBox 17"/>
          <p:cNvSpPr txBox="1">
            <a:spLocks noChangeArrowheads="1"/>
          </p:cNvSpPr>
          <p:nvPr/>
        </p:nvSpPr>
        <p:spPr bwMode="auto">
          <a:xfrm>
            <a:off x="6657975" y="1068388"/>
            <a:ext cx="22002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504EFF"/>
                </a:solidFill>
                <a:latin typeface="Calibri" pitchFamily="34" charset="0"/>
              </a:rPr>
              <a:t>Capacitar os professores para que possam escolher, adaptar, usar, melhorar e criar tecnologias em harmonia com o currículo </a:t>
            </a:r>
          </a:p>
        </p:txBody>
      </p:sp>
      <p:sp>
        <p:nvSpPr>
          <p:cNvPr id="29704" name="TextBox 18"/>
          <p:cNvSpPr txBox="1">
            <a:spLocks noChangeArrowheads="1"/>
          </p:cNvSpPr>
          <p:nvPr/>
        </p:nvSpPr>
        <p:spPr bwMode="auto">
          <a:xfrm>
            <a:off x="234950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200">
                <a:solidFill>
                  <a:srgbClr val="008FFF"/>
                </a:solidFill>
                <a:latin typeface="Calibri" pitchFamily="34" charset="0"/>
              </a:rPr>
              <a:t>ACESSO</a:t>
            </a:r>
          </a:p>
        </p:txBody>
      </p:sp>
      <p:sp>
        <p:nvSpPr>
          <p:cNvPr id="29705" name="TextBox 19"/>
          <p:cNvSpPr txBox="1">
            <a:spLocks noChangeArrowheads="1"/>
          </p:cNvSpPr>
          <p:nvPr/>
        </p:nvSpPr>
        <p:spPr bwMode="auto">
          <a:xfrm>
            <a:off x="-14288" y="2611438"/>
            <a:ext cx="25193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>
                <a:solidFill>
                  <a:srgbClr val="008FFF"/>
                </a:solidFill>
                <a:latin typeface="Calibri" pitchFamily="34" charset="0"/>
              </a:rPr>
              <a:t>Oferecer um leque de opções tecnológicas adequadas as realidades das escolas, para que elas possam escolher. Facilitar o contato e o uso dessas tecnologias (infra e linguagem)</a:t>
            </a: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25495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2C90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924425" y="2141538"/>
            <a:ext cx="1655763" cy="1655762"/>
          </a:xfrm>
          <a:prstGeom prst="ellipse">
            <a:avLst/>
          </a:prstGeom>
          <a:gradFill>
            <a:gsLst>
              <a:gs pos="39000">
                <a:srgbClr val="4B54FF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3322638" y="903288"/>
            <a:ext cx="2484437" cy="2482850"/>
          </a:xfrm>
          <a:prstGeom prst="ellipse">
            <a:avLst/>
          </a:prstGeom>
          <a:gradFill>
            <a:gsLst>
              <a:gs pos="38000">
                <a:srgbClr val="000072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4572000" y="2897188"/>
            <a:ext cx="1800225" cy="1800225"/>
          </a:xfrm>
          <a:prstGeom prst="ellipse">
            <a:avLst/>
          </a:prstGeom>
          <a:gradFill>
            <a:gsLst>
              <a:gs pos="31000">
                <a:srgbClr val="A084C1"/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9710" name="TextBox 25"/>
          <p:cNvSpPr txBox="1">
            <a:spLocks noChangeArrowheads="1"/>
          </p:cNvSpPr>
          <p:nvPr/>
        </p:nvSpPr>
        <p:spPr bwMode="auto">
          <a:xfrm>
            <a:off x="6575425" y="21415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504EFF"/>
                </a:solidFill>
                <a:latin typeface="Calibri" pitchFamily="34" charset="0"/>
              </a:rPr>
              <a:t>FORMAÇÃO</a:t>
            </a:r>
          </a:p>
        </p:txBody>
      </p:sp>
      <p:sp>
        <p:nvSpPr>
          <p:cNvPr id="29711" name="TextBox 26"/>
          <p:cNvSpPr txBox="1">
            <a:spLocks noChangeArrowheads="1"/>
          </p:cNvSpPr>
          <p:nvPr/>
        </p:nvSpPr>
        <p:spPr bwMode="auto">
          <a:xfrm>
            <a:off x="234950" y="4757738"/>
            <a:ext cx="4222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7DA0C3"/>
                </a:solidFill>
                <a:latin typeface="Calibri" pitchFamily="34" charset="0"/>
              </a:rPr>
              <a:t>ACOMPANHAMENTO</a:t>
            </a: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2768600" y="2924175"/>
            <a:ext cx="1798638" cy="1800225"/>
          </a:xfrm>
          <a:prstGeom prst="ellipse">
            <a:avLst/>
          </a:prstGeom>
          <a:gradFill>
            <a:gsLst>
              <a:gs pos="31000">
                <a:schemeClr val="accent1">
                  <a:lumMod val="60000"/>
                  <a:lumOff val="40000"/>
                </a:schemeClr>
              </a:gs>
              <a:gs pos="87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29713" name="TextBox 28"/>
          <p:cNvSpPr txBox="1">
            <a:spLocks noChangeArrowheads="1"/>
          </p:cNvSpPr>
          <p:nvPr/>
        </p:nvSpPr>
        <p:spPr bwMode="auto">
          <a:xfrm>
            <a:off x="4941888" y="4757738"/>
            <a:ext cx="228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8770A5"/>
                </a:solidFill>
                <a:latin typeface="Calibri" pitchFamily="34" charset="0"/>
              </a:rPr>
              <a:t>CONTEÚDO</a:t>
            </a:r>
          </a:p>
        </p:txBody>
      </p:sp>
      <p:sp>
        <p:nvSpPr>
          <p:cNvPr id="29714" name="TextBox 29"/>
          <p:cNvSpPr txBox="1">
            <a:spLocks noChangeArrowheads="1"/>
          </p:cNvSpPr>
          <p:nvPr/>
        </p:nvSpPr>
        <p:spPr bwMode="auto">
          <a:xfrm>
            <a:off x="5049838" y="5232400"/>
            <a:ext cx="35972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8770A5"/>
                </a:solidFill>
                <a:latin typeface="Calibri" pitchFamily="34" charset="0"/>
              </a:rPr>
              <a:t>Produção e gestão de contéudo baseado na proposta curricular de forma a alinhar tecnologia e currículo.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2171700"/>
            <a:ext cx="9144000" cy="259080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23" name="TextBox 29"/>
          <p:cNvSpPr txBox="1">
            <a:spLocks noChangeArrowheads="1"/>
          </p:cNvSpPr>
          <p:nvPr/>
        </p:nvSpPr>
        <p:spPr bwMode="auto">
          <a:xfrm>
            <a:off x="5048250" y="2532063"/>
            <a:ext cx="28892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D40000"/>
                </a:solidFill>
                <a:latin typeface="Calibri" pitchFamily="34" charset="0"/>
              </a:rPr>
              <a:t>TESTAR </a:t>
            </a:r>
            <a:r>
              <a:rPr lang="en-US" sz="4000">
                <a:solidFill>
                  <a:srgbClr val="FF3E00"/>
                </a:solidFill>
                <a:latin typeface="Calibri" pitchFamily="34" charset="0"/>
              </a:rPr>
              <a:t>PROTOTIPAR </a:t>
            </a:r>
            <a:r>
              <a:rPr lang="en-US" sz="4000">
                <a:solidFill>
                  <a:srgbClr val="FF7700"/>
                </a:solidFill>
                <a:latin typeface="Calibri" pitchFamily="34" charset="0"/>
              </a:rPr>
              <a:t>IDEALIZAR</a:t>
            </a:r>
          </a:p>
        </p:txBody>
      </p:sp>
      <p:grpSp>
        <p:nvGrpSpPr>
          <p:cNvPr id="30724" name="Group 40"/>
          <p:cNvGrpSpPr>
            <a:grpSpLocks/>
          </p:cNvGrpSpPr>
          <p:nvPr/>
        </p:nvGrpSpPr>
        <p:grpSpPr bwMode="auto">
          <a:xfrm>
            <a:off x="1350963" y="2357438"/>
            <a:ext cx="3348037" cy="2198687"/>
            <a:chOff x="4792932" y="2324101"/>
            <a:chExt cx="3347769" cy="2198003"/>
          </a:xfrm>
        </p:grpSpPr>
        <p:sp>
          <p:nvSpPr>
            <p:cNvPr id="18" name="Seta em curva para cima 1"/>
            <p:cNvSpPr/>
            <p:nvPr/>
          </p:nvSpPr>
          <p:spPr>
            <a:xfrm>
              <a:off x="4792932" y="2324101"/>
              <a:ext cx="3347769" cy="2191655"/>
            </a:xfrm>
            <a:prstGeom prst="curvedUpArrow">
              <a:avLst/>
            </a:prstGeom>
            <a:gradFill flip="none" rotWithShape="1">
              <a:gsLst>
                <a:gs pos="30000">
                  <a:srgbClr val="FFDB00">
                    <a:alpha val="86000"/>
                  </a:srgbClr>
                </a:gs>
                <a:gs pos="77000">
                  <a:srgbClr val="FFFADA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6391416" y="3866671"/>
              <a:ext cx="649236" cy="649085"/>
            </a:xfrm>
            <a:prstGeom prst="ellipse">
              <a:avLst/>
            </a:prstGeom>
            <a:gradFill>
              <a:gsLst>
                <a:gs pos="39000">
                  <a:srgbClr val="FF7D03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31" name="Isosceles Triangle 30"/>
            <p:cNvSpPr>
              <a:spLocks noChangeAspect="1"/>
            </p:cNvSpPr>
            <p:nvPr/>
          </p:nvSpPr>
          <p:spPr>
            <a:xfrm rot="3899019">
              <a:off x="6920814" y="4061072"/>
              <a:ext cx="69828" cy="5873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6980332" y="3247739"/>
              <a:ext cx="649235" cy="650673"/>
            </a:xfrm>
            <a:prstGeom prst="ellipse">
              <a:avLst/>
            </a:prstGeom>
            <a:gradFill>
              <a:gsLst>
                <a:gs pos="39000">
                  <a:srgbClr val="F03801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34" name="Isosceles Triangle 33"/>
            <p:cNvSpPr>
              <a:spLocks noChangeAspect="1"/>
            </p:cNvSpPr>
            <p:nvPr/>
          </p:nvSpPr>
          <p:spPr>
            <a:xfrm rot="1965300">
              <a:off x="7418447" y="3330263"/>
              <a:ext cx="69844" cy="5871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7196215" y="2484388"/>
              <a:ext cx="649235" cy="649086"/>
            </a:xfrm>
            <a:prstGeom prst="ellipse">
              <a:avLst/>
            </a:prstGeom>
            <a:gradFill>
              <a:gsLst>
                <a:gs pos="39000">
                  <a:srgbClr val="C00000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9281" y="2489150"/>
              <a:ext cx="636536" cy="636389"/>
            </a:xfrm>
            <a:prstGeom prst="ellipse">
              <a:avLst/>
            </a:prstGeom>
            <a:noFill/>
            <a:ln w="603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5053261" y="3263609"/>
              <a:ext cx="636536" cy="636389"/>
            </a:xfrm>
            <a:prstGeom prst="ellipse">
              <a:avLst/>
            </a:prstGeom>
            <a:noFill/>
            <a:ln w="603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5599317" y="3885715"/>
              <a:ext cx="636536" cy="636389"/>
            </a:xfrm>
            <a:prstGeom prst="ellipse">
              <a:avLst/>
            </a:prstGeom>
            <a:noFill/>
            <a:ln w="6032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1747" name="Group 14"/>
          <p:cNvGrpSpPr>
            <a:grpSpLocks/>
          </p:cNvGrpSpPr>
          <p:nvPr/>
        </p:nvGrpSpPr>
        <p:grpSpPr bwMode="auto">
          <a:xfrm>
            <a:off x="1593850" y="1206500"/>
            <a:ext cx="5672138" cy="1947863"/>
            <a:chOff x="1536700" y="2527300"/>
            <a:chExt cx="6205080" cy="1797000"/>
          </a:xfrm>
        </p:grpSpPr>
        <p:sp>
          <p:nvSpPr>
            <p:cNvPr id="22" name="Right Triangle 21"/>
            <p:cNvSpPr/>
            <p:nvPr/>
          </p:nvSpPr>
          <p:spPr>
            <a:xfrm>
              <a:off x="1600957" y="2590276"/>
              <a:ext cx="5942844" cy="1676906"/>
            </a:xfrm>
            <a:prstGeom prst="rtTriangle">
              <a:avLst/>
            </a:prstGeom>
            <a:solidFill>
              <a:srgbClr val="FF00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Right Triangle 26"/>
            <p:cNvSpPr/>
            <p:nvPr/>
          </p:nvSpPr>
          <p:spPr>
            <a:xfrm rot="10800000">
              <a:off x="1752046" y="2590276"/>
              <a:ext cx="5944581" cy="1676906"/>
            </a:xfrm>
            <a:prstGeom prst="rtTriangle">
              <a:avLst/>
            </a:prstGeom>
            <a:solidFill>
              <a:srgbClr val="EBB9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Rectangle 28"/>
            <p:cNvSpPr>
              <a:spLocks/>
            </p:cNvSpPr>
            <p:nvPr/>
          </p:nvSpPr>
          <p:spPr>
            <a:xfrm>
              <a:off x="1536700" y="2527300"/>
              <a:ext cx="6205080" cy="1797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762" name="TextBox 30"/>
            <p:cNvSpPr txBox="1">
              <a:spLocks noChangeArrowheads="1"/>
            </p:cNvSpPr>
            <p:nvPr/>
          </p:nvSpPr>
          <p:spPr bwMode="auto">
            <a:xfrm>
              <a:off x="2809648" y="3888507"/>
              <a:ext cx="1163409" cy="255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E400"/>
                  </a:solidFill>
                  <a:latin typeface="Calibri" pitchFamily="34" charset="0"/>
                </a:rPr>
                <a:t>PROFESSORES</a:t>
              </a:r>
            </a:p>
          </p:txBody>
        </p:sp>
        <p:sp>
          <p:nvSpPr>
            <p:cNvPr id="31763" name="TextBox 31"/>
            <p:cNvSpPr txBox="1">
              <a:spLocks noChangeArrowheads="1"/>
            </p:cNvSpPr>
            <p:nvPr/>
          </p:nvSpPr>
          <p:spPr bwMode="auto">
            <a:xfrm>
              <a:off x="5631993" y="2706471"/>
              <a:ext cx="771951" cy="255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FFFF00"/>
                  </a:solidFill>
                  <a:latin typeface="Calibri" pitchFamily="34" charset="0"/>
                </a:rPr>
                <a:t>ALUNOS</a:t>
              </a:r>
            </a:p>
          </p:txBody>
        </p:sp>
      </p:grpSp>
      <p:sp>
        <p:nvSpPr>
          <p:cNvPr id="31748" name="Rectangle 32"/>
          <p:cNvSpPr>
            <a:spLocks noChangeArrowheads="1"/>
          </p:cNvSpPr>
          <p:nvPr/>
        </p:nvSpPr>
        <p:spPr bwMode="auto">
          <a:xfrm rot="-5400000">
            <a:off x="6701632" y="2012156"/>
            <a:ext cx="636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 pitchFamily="34" charset="0"/>
              </a:rPr>
              <a:t>(Y e Z)</a:t>
            </a:r>
          </a:p>
        </p:txBody>
      </p:sp>
      <p:sp>
        <p:nvSpPr>
          <p:cNvPr id="31749" name="Rectangle 33"/>
          <p:cNvSpPr>
            <a:spLocks noChangeArrowheads="1"/>
          </p:cNvSpPr>
          <p:nvPr/>
        </p:nvSpPr>
        <p:spPr bwMode="auto">
          <a:xfrm rot="-5400000">
            <a:off x="1227138" y="2025650"/>
            <a:ext cx="1336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1400" i="1">
                <a:solidFill>
                  <a:schemeClr val="bg1"/>
                </a:solidFill>
                <a:latin typeface="Calibri" pitchFamily="34" charset="0"/>
              </a:rPr>
              <a:t>Baby Boomers</a:t>
            </a:r>
            <a:r>
              <a:rPr lang="en-US" sz="1400">
                <a:solidFill>
                  <a:schemeClr val="bg1"/>
                </a:solidFill>
                <a:latin typeface="Calibri" pitchFamily="34" charset="0"/>
              </a:rPr>
              <a:t>)</a:t>
            </a:r>
          </a:p>
        </p:txBody>
      </p:sp>
      <p:grpSp>
        <p:nvGrpSpPr>
          <p:cNvPr id="31750" name="Group 24"/>
          <p:cNvGrpSpPr>
            <a:grpSpLocks/>
          </p:cNvGrpSpPr>
          <p:nvPr/>
        </p:nvGrpSpPr>
        <p:grpSpPr bwMode="auto">
          <a:xfrm>
            <a:off x="1585913" y="2973388"/>
            <a:ext cx="5972175" cy="2087562"/>
            <a:chOff x="1586203" y="2973049"/>
            <a:chExt cx="5971594" cy="2087536"/>
          </a:xfrm>
        </p:grpSpPr>
        <p:sp>
          <p:nvSpPr>
            <p:cNvPr id="20" name="Teardrop 19"/>
            <p:cNvSpPr>
              <a:spLocks/>
            </p:cNvSpPr>
            <p:nvPr/>
          </p:nvSpPr>
          <p:spPr>
            <a:xfrm rot="2732567">
              <a:off x="4861602" y="2985043"/>
              <a:ext cx="2073249" cy="2077835"/>
            </a:xfrm>
            <a:prstGeom prst="teardrop">
              <a:avLst/>
            </a:prstGeom>
            <a:solidFill>
              <a:srgbClr val="ECB9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Teardrop 15"/>
            <p:cNvSpPr>
              <a:spLocks/>
            </p:cNvSpPr>
            <p:nvPr/>
          </p:nvSpPr>
          <p:spPr>
            <a:xfrm rot="2732567">
              <a:off x="3393307" y="2970756"/>
              <a:ext cx="2073249" cy="2077836"/>
            </a:xfrm>
            <a:prstGeom prst="teardrop">
              <a:avLst/>
            </a:prstGeom>
            <a:solidFill>
              <a:srgbClr val="E66D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Teardrop 13"/>
            <p:cNvSpPr>
              <a:spLocks/>
            </p:cNvSpPr>
            <p:nvPr/>
          </p:nvSpPr>
          <p:spPr>
            <a:xfrm rot="2732567">
              <a:off x="1588496" y="2970756"/>
              <a:ext cx="2073249" cy="2077835"/>
            </a:xfrm>
            <a:prstGeom prst="teardrop">
              <a:avLst/>
            </a:prstGeom>
            <a:solidFill>
              <a:srgbClr val="E727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756" name="TextBox 20"/>
            <p:cNvSpPr txBox="1">
              <a:spLocks noChangeArrowheads="1"/>
            </p:cNvSpPr>
            <p:nvPr/>
          </p:nvSpPr>
          <p:spPr bwMode="auto">
            <a:xfrm>
              <a:off x="2494606" y="3849600"/>
              <a:ext cx="1703628" cy="297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INCLUSÃO</a:t>
              </a:r>
            </a:p>
          </p:txBody>
        </p:sp>
        <p:sp>
          <p:nvSpPr>
            <p:cNvPr id="31757" name="TextBox 22"/>
            <p:cNvSpPr txBox="1">
              <a:spLocks noChangeArrowheads="1"/>
            </p:cNvSpPr>
            <p:nvPr/>
          </p:nvSpPr>
          <p:spPr bwMode="auto">
            <a:xfrm>
              <a:off x="4164166" y="3849600"/>
              <a:ext cx="1703628" cy="297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APROPRIAÇÃO</a:t>
              </a:r>
            </a:p>
          </p:txBody>
        </p:sp>
        <p:sp>
          <p:nvSpPr>
            <p:cNvPr id="31758" name="TextBox 25"/>
            <p:cNvSpPr txBox="1">
              <a:spLocks noChangeArrowheads="1"/>
            </p:cNvSpPr>
            <p:nvPr/>
          </p:nvSpPr>
          <p:spPr bwMode="auto">
            <a:xfrm>
              <a:off x="5854169" y="3849600"/>
              <a:ext cx="1703628" cy="297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CRIAÇÃO</a:t>
              </a:r>
            </a:p>
          </p:txBody>
        </p:sp>
      </p:grpSp>
      <p:sp>
        <p:nvSpPr>
          <p:cNvPr id="31751" name="TextBox 29"/>
          <p:cNvSpPr txBox="1">
            <a:spLocks noChangeArrowheads="1"/>
          </p:cNvSpPr>
          <p:nvPr/>
        </p:nvSpPr>
        <p:spPr bwMode="auto">
          <a:xfrm>
            <a:off x="5105400" y="6581775"/>
            <a:ext cx="4038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ESTRATÉGIA PARA TECNOLOGIAS EDUCACIONAIS</a:t>
            </a:r>
          </a:p>
        </p:txBody>
      </p:sp>
      <p:sp>
        <p:nvSpPr>
          <p:cNvPr id="31752" name="TextBox 18"/>
          <p:cNvSpPr txBox="1">
            <a:spLocks noChangeArrowheads="1"/>
          </p:cNvSpPr>
          <p:nvPr/>
        </p:nvSpPr>
        <p:spPr bwMode="auto">
          <a:xfrm>
            <a:off x="2990850" y="4132263"/>
            <a:ext cx="25844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>
                <a:solidFill>
                  <a:schemeClr val="bg1"/>
                </a:solidFill>
                <a:latin typeface="Calibri" pitchFamily="34" charset="0"/>
              </a:rPr>
              <a:t>(aprendizagem significativa)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>
            <p:custDataLst>
              <p:tags r:id="rId2"/>
            </p:custDataLst>
          </p:nvPr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81922" name="Rectangle 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81922" name="think-cell Slide" r:id="rId28" imgW="0" imgH="0" progId="TCLayout.ActiveDocument.1">
              <p:embed/>
            </p:oleObj>
          </a:graphicData>
        </a:graphic>
      </p:graphicFrame>
      <p:sp>
        <p:nvSpPr>
          <p:cNvPr id="81925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-5400000">
            <a:off x="1235869" y="2401094"/>
            <a:ext cx="145256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300" b="1">
                <a:solidFill>
                  <a:srgbClr val="FFFFFF"/>
                </a:solidFill>
                <a:latin typeface="Calibri" pitchFamily="34" charset="0"/>
              </a:rPr>
              <a:t>HIGH TECH</a:t>
            </a:r>
          </a:p>
        </p:txBody>
      </p:sp>
      <p:sp>
        <p:nvSpPr>
          <p:cNvPr id="81926" name="AutoShape 5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44775" y="890588"/>
            <a:ext cx="1789113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  <a:latin typeface="Calibri" pitchFamily="34" charset="0"/>
              </a:rPr>
              <a:t>CICLO I</a:t>
            </a:r>
          </a:p>
        </p:txBody>
      </p:sp>
      <p:sp>
        <p:nvSpPr>
          <p:cNvPr id="81927" name="AutoShape 6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68813" y="890588"/>
            <a:ext cx="1789112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  <a:latin typeface="Calibri" pitchFamily="34" charset="0"/>
              </a:rPr>
              <a:t>CICLO II</a:t>
            </a:r>
          </a:p>
        </p:txBody>
      </p:sp>
      <p:sp>
        <p:nvSpPr>
          <p:cNvPr id="81928" name="AutoShape 6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92850" y="890588"/>
            <a:ext cx="1828800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  <a:latin typeface="Calibri" pitchFamily="34" charset="0"/>
              </a:rPr>
              <a:t>ENSINO MÉDIO</a:t>
            </a:r>
          </a:p>
        </p:txBody>
      </p:sp>
      <p:sp>
        <p:nvSpPr>
          <p:cNvPr id="81929" name="Rectangle 7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603500" y="1573213"/>
            <a:ext cx="5534025" cy="852487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930" name="Rectangle 7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603500" y="2513013"/>
            <a:ext cx="5534025" cy="795337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931" name="Rectangle 7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952875" y="1860550"/>
            <a:ext cx="26146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b="1">
                <a:solidFill>
                  <a:srgbClr val="FF008E"/>
                </a:solidFill>
                <a:latin typeface="Calibri" pitchFamily="34" charset="0"/>
              </a:rPr>
              <a:t>Portal educacional</a:t>
            </a:r>
          </a:p>
        </p:txBody>
      </p:sp>
      <p:sp>
        <p:nvSpPr>
          <p:cNvPr id="81932" name="Rectangle 8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952875" y="2771775"/>
            <a:ext cx="261461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b="1">
                <a:solidFill>
                  <a:srgbClr val="FF008E"/>
                </a:solidFill>
                <a:latin typeface="Calibri" pitchFamily="34" charset="0"/>
              </a:rPr>
              <a:t>Kit multimídia sala de aula</a:t>
            </a:r>
          </a:p>
        </p:txBody>
      </p:sp>
      <p:sp>
        <p:nvSpPr>
          <p:cNvPr id="81933" name="Rectangle 11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603500" y="3559175"/>
            <a:ext cx="5534025" cy="984250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934" name="Rectangle 11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981450" y="3900488"/>
            <a:ext cx="26130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b="1">
                <a:solidFill>
                  <a:srgbClr val="FF008E"/>
                </a:solidFill>
                <a:latin typeface="Calibri" pitchFamily="34" charset="0"/>
              </a:rPr>
              <a:t>Formação contínua</a:t>
            </a:r>
          </a:p>
        </p:txBody>
      </p:sp>
      <p:sp>
        <p:nvSpPr>
          <p:cNvPr id="81935" name="TextBox 5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489200" y="6581775"/>
            <a:ext cx="66548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ESTRATÉGIAS DE </a:t>
            </a:r>
            <a:r>
              <a:rPr lang="en-US" sz="1400" b="1">
                <a:solidFill>
                  <a:srgbClr val="FF008E"/>
                </a:solidFill>
                <a:latin typeface="Calibri" pitchFamily="34" charset="0"/>
              </a:rPr>
              <a:t>CURTO PRAZO </a:t>
            </a:r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(6 A 18 MESES) PARA TECNOLOGIAS EDUCACIONAIS</a:t>
            </a:r>
          </a:p>
        </p:txBody>
      </p:sp>
      <p:grpSp>
        <p:nvGrpSpPr>
          <p:cNvPr id="81936" name="Group 57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684213" y="2338388"/>
            <a:ext cx="600075" cy="638175"/>
            <a:chOff x="2687324" y="1275265"/>
            <a:chExt cx="3879336" cy="4123065"/>
          </a:xfrm>
        </p:grpSpPr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2687324" y="2711158"/>
              <a:ext cx="1652307" cy="1651274"/>
            </a:xfrm>
            <a:prstGeom prst="ellipse">
              <a:avLst/>
            </a:prstGeom>
            <a:gradFill>
              <a:gsLst>
                <a:gs pos="39000">
                  <a:srgbClr val="2C90FF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4914347" y="2711158"/>
              <a:ext cx="1652313" cy="1651274"/>
            </a:xfrm>
            <a:prstGeom prst="ellipse">
              <a:avLst/>
            </a:prstGeom>
            <a:gradFill>
              <a:gsLst>
                <a:gs pos="39000">
                  <a:srgbClr val="4B54FF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3364668" y="1275265"/>
              <a:ext cx="2483596" cy="2482044"/>
            </a:xfrm>
            <a:prstGeom prst="ellipse">
              <a:avLst/>
            </a:prstGeom>
            <a:gradFill>
              <a:gsLst>
                <a:gs pos="38000">
                  <a:srgbClr val="000072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723863" y="3593207"/>
              <a:ext cx="1795992" cy="1805123"/>
            </a:xfrm>
            <a:prstGeom prst="ellipse">
              <a:avLst/>
            </a:prstGeom>
            <a:gradFill>
              <a:gsLst>
                <a:gs pos="31000">
                  <a:schemeClr val="accent1">
                    <a:lumMod val="60000"/>
                    <a:lumOff val="40000"/>
                  </a:schemeClr>
                </a:gs>
                <a:gs pos="87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</p:grpSp>
      <p:grpSp>
        <p:nvGrpSpPr>
          <p:cNvPr id="81937" name="Group 63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649288" y="3244850"/>
            <a:ext cx="674687" cy="261938"/>
            <a:chOff x="1586203" y="2973049"/>
            <a:chExt cx="5350313" cy="2087536"/>
          </a:xfrm>
        </p:grpSpPr>
        <p:sp>
          <p:nvSpPr>
            <p:cNvPr id="65" name="Teardrop 64"/>
            <p:cNvSpPr>
              <a:spLocks/>
            </p:cNvSpPr>
            <p:nvPr/>
          </p:nvSpPr>
          <p:spPr>
            <a:xfrm rot="2732567">
              <a:off x="4860491" y="2984552"/>
              <a:ext cx="2074880" cy="2077178"/>
            </a:xfrm>
            <a:prstGeom prst="teardrop">
              <a:avLst/>
            </a:prstGeom>
            <a:solidFill>
              <a:srgbClr val="ECB9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" name="Teardrop 65"/>
            <p:cNvSpPr>
              <a:spLocks/>
            </p:cNvSpPr>
            <p:nvPr/>
          </p:nvSpPr>
          <p:spPr>
            <a:xfrm rot="2732567">
              <a:off x="3387576" y="2971896"/>
              <a:ext cx="2074880" cy="2077186"/>
            </a:xfrm>
            <a:prstGeom prst="teardrop">
              <a:avLst/>
            </a:prstGeom>
            <a:solidFill>
              <a:srgbClr val="E66D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7" name="Teardrop 66"/>
            <p:cNvSpPr>
              <a:spLocks/>
            </p:cNvSpPr>
            <p:nvPr/>
          </p:nvSpPr>
          <p:spPr>
            <a:xfrm rot="2732567">
              <a:off x="1587356" y="2971896"/>
              <a:ext cx="2074880" cy="2077178"/>
            </a:xfrm>
            <a:prstGeom prst="teardrop">
              <a:avLst/>
            </a:prstGeom>
            <a:solidFill>
              <a:srgbClr val="E727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6" name="Oval 85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8075613" y="966788"/>
            <a:ext cx="85725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8" name="Oval 87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6032500" y="966788"/>
            <a:ext cx="85725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9" name="Oval 88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4322763" y="966788"/>
            <a:ext cx="85725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0" name="Oval 89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2584450" y="966788"/>
            <a:ext cx="85725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1" name="Oval 90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1933575" y="1516063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2" name="Oval 91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1933575" y="3367088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4" name="Oval 93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1933575" y="5241925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5" name="Group 43"/>
          <p:cNvGrpSpPr>
            <a:grpSpLocks/>
          </p:cNvGrpSpPr>
          <p:nvPr>
            <p:custDataLst>
              <p:tags r:id="rId23"/>
            </p:custDataLst>
          </p:nvPr>
        </p:nvGrpSpPr>
        <p:grpSpPr bwMode="auto">
          <a:xfrm rot="16200000">
            <a:off x="1290387" y="4012063"/>
            <a:ext cx="1343435" cy="261627"/>
            <a:chOff x="-334" y="985"/>
            <a:chExt cx="1923" cy="489"/>
          </a:xfrm>
          <a:noFill/>
        </p:grpSpPr>
        <p:sp>
          <p:nvSpPr>
            <p:cNvPr id="1312775" name="Rectangle 7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500" b="1" dirty="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1312781" name="Rectangle 8"/>
            <p:cNvSpPr>
              <a:spLocks noChangeArrowheads="1"/>
            </p:cNvSpPr>
            <p:nvPr/>
          </p:nvSpPr>
          <p:spPr bwMode="auto">
            <a:xfrm>
              <a:off x="-334" y="1047"/>
              <a:ext cx="1308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300" b="1" dirty="0">
                  <a:solidFill>
                    <a:srgbClr val="FFFFFF"/>
                  </a:solidFill>
                  <a:latin typeface="+mn-lt"/>
                  <a:cs typeface="+mn-cs"/>
                </a:rPr>
                <a:t>FORMAÇÃO</a:t>
              </a:r>
            </a:p>
          </p:txBody>
        </p:sp>
      </p:grpSp>
      <p:sp>
        <p:nvSpPr>
          <p:cNvPr id="81946" name="Rectangle 110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474913" y="1373188"/>
            <a:ext cx="5802312" cy="3948112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947" name="Rectangle 111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3302000" y="4781550"/>
            <a:ext cx="41576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b="1">
                <a:solidFill>
                  <a:srgbClr val="FF008E"/>
                </a:solidFill>
                <a:latin typeface="Calibri" pitchFamily="34" charset="0"/>
              </a:rPr>
              <a:t>Acompanhamento (“Nutricionista”)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153"/>
          <p:cNvSpPr/>
          <p:nvPr>
            <p:custDataLst>
              <p:tags r:id="rId2"/>
            </p:custDataLst>
          </p:nvPr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39938" name="Rectangle 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39938" name="think-cell Slide" r:id="rId50" imgW="0" imgH="0" progId="TCLayout.ActiveDocument.1">
              <p:embed/>
            </p:oleObj>
          </a:graphicData>
        </a:graphic>
      </p:graphicFrame>
      <p:sp>
        <p:nvSpPr>
          <p:cNvPr id="39941" name="TextBox 5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6581775"/>
            <a:ext cx="91440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INVESTIMENTOS (PRÓXIMOS 12 MESES) PARA AS ESTRATÉGIAS DE </a:t>
            </a:r>
            <a:r>
              <a:rPr lang="en-US" sz="1400" b="1">
                <a:solidFill>
                  <a:srgbClr val="FF008E"/>
                </a:solidFill>
                <a:latin typeface="Calibri" pitchFamily="34" charset="0"/>
              </a:rPr>
              <a:t>CURTO PRAZO </a:t>
            </a:r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(6 A 18 MESES) PARA TECNOLOGIAS EDUCACIONAIS</a:t>
            </a:r>
          </a:p>
        </p:txBody>
      </p:sp>
      <p:sp>
        <p:nvSpPr>
          <p:cNvPr id="39942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-5400000">
            <a:off x="696119" y="1745457"/>
            <a:ext cx="11906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200" b="1">
                <a:solidFill>
                  <a:srgbClr val="FFFFFF"/>
                </a:solidFill>
                <a:latin typeface="Calibri" pitchFamily="34" charset="0"/>
              </a:rPr>
              <a:t>HIGH TECH</a:t>
            </a:r>
          </a:p>
        </p:txBody>
      </p:sp>
      <p:sp>
        <p:nvSpPr>
          <p:cNvPr id="39943" name="AutoShape 5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87513" y="642938"/>
            <a:ext cx="1039812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200" b="1">
                <a:solidFill>
                  <a:srgbClr val="FFFFFF"/>
                </a:solidFill>
                <a:latin typeface="Calibri" pitchFamily="34" charset="0"/>
              </a:rPr>
              <a:t>CICLO I</a:t>
            </a:r>
          </a:p>
        </p:txBody>
      </p:sp>
      <p:sp>
        <p:nvSpPr>
          <p:cNvPr id="39944" name="AutoShape 6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78113" y="642938"/>
            <a:ext cx="1039812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200" b="1">
                <a:solidFill>
                  <a:srgbClr val="FFFFFF"/>
                </a:solidFill>
                <a:latin typeface="Calibri" pitchFamily="34" charset="0"/>
              </a:rPr>
              <a:t>CICLO II</a:t>
            </a:r>
          </a:p>
        </p:txBody>
      </p:sp>
      <p:sp>
        <p:nvSpPr>
          <p:cNvPr id="39945" name="AutoShape 6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751263" y="642938"/>
            <a:ext cx="1062037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200" b="1">
                <a:solidFill>
                  <a:srgbClr val="FFFFFF"/>
                </a:solidFill>
                <a:latin typeface="Calibri" pitchFamily="34" charset="0"/>
              </a:rPr>
              <a:t>ENSINO MÉDIO</a:t>
            </a:r>
          </a:p>
        </p:txBody>
      </p:sp>
      <p:sp>
        <p:nvSpPr>
          <p:cNvPr id="39946" name="Rectangle 7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665288" y="1079500"/>
            <a:ext cx="3213100" cy="696913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47" name="Rectangle 7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65288" y="1847850"/>
            <a:ext cx="3213100" cy="650875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48" name="Rectangle 7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908175" y="1284288"/>
            <a:ext cx="27273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400" b="1">
                <a:solidFill>
                  <a:srgbClr val="FF008E"/>
                </a:solidFill>
                <a:latin typeface="Calibri" pitchFamily="34" charset="0"/>
              </a:rPr>
              <a:t>Portal educacional (on-line / off-line)</a:t>
            </a:r>
          </a:p>
        </p:txBody>
      </p:sp>
      <p:sp>
        <p:nvSpPr>
          <p:cNvPr id="39949" name="Rectangle 8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84413" y="2035175"/>
            <a:ext cx="1974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400" b="1">
                <a:solidFill>
                  <a:srgbClr val="FF008E"/>
                </a:solidFill>
                <a:latin typeface="Calibri" pitchFamily="34" charset="0"/>
              </a:rPr>
              <a:t>Kit multimídia sala de aula</a:t>
            </a:r>
          </a:p>
        </p:txBody>
      </p:sp>
      <p:sp>
        <p:nvSpPr>
          <p:cNvPr id="39950" name="Rectangle 11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665288" y="2744788"/>
            <a:ext cx="3213100" cy="806450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51" name="Rectangle 11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668463" y="2894013"/>
            <a:ext cx="31829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95350">
              <a:buClr>
                <a:srgbClr val="002960"/>
              </a:buClr>
            </a:pPr>
            <a:r>
              <a:rPr lang="pt-BR" sz="1400" b="1">
                <a:solidFill>
                  <a:srgbClr val="FF008E"/>
                </a:solidFill>
                <a:latin typeface="Calibri" pitchFamily="34" charset="0"/>
              </a:rPr>
              <a:t>Formação contínua </a:t>
            </a:r>
          </a:p>
          <a:p>
            <a:pPr algn="ctr" defTabSz="895350">
              <a:buClr>
                <a:srgbClr val="002960"/>
              </a:buClr>
            </a:pPr>
            <a:r>
              <a:rPr lang="pt-BR" sz="1400">
                <a:solidFill>
                  <a:srgbClr val="FF008E"/>
                </a:solidFill>
                <a:latin typeface="Calibri" pitchFamily="34" charset="0"/>
              </a:rPr>
              <a:t>Professores e PCs (Parceria Microsoft/Intel)</a:t>
            </a:r>
          </a:p>
          <a:p>
            <a:pPr algn="ctr" defTabSz="895350">
              <a:buClr>
                <a:srgbClr val="002960"/>
              </a:buClr>
            </a:pPr>
            <a:endParaRPr lang="pt-BR" sz="1400" b="1">
              <a:solidFill>
                <a:srgbClr val="FF008E"/>
              </a:solidFill>
              <a:latin typeface="Calibri" pitchFamily="34" charset="0"/>
            </a:endParaRPr>
          </a:p>
        </p:txBody>
      </p:sp>
      <p:sp>
        <p:nvSpPr>
          <p:cNvPr id="86" name="Oval 85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4843463" y="706438"/>
            <a:ext cx="49212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88" name="Oval 87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3656013" y="706438"/>
            <a:ext cx="50800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89" name="Oval 88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2663825" y="706438"/>
            <a:ext cx="49213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90" name="Oval 89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1652588" y="706438"/>
            <a:ext cx="50800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91" name="Oval 90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1274763" y="1031875"/>
            <a:ext cx="49212" cy="65088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6600"/>
              </a:solidFill>
            </a:endParaRPr>
          </a:p>
        </p:txBody>
      </p:sp>
      <p:grpSp>
        <p:nvGrpSpPr>
          <p:cNvPr id="5" name="Group 43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 rot="16200000">
            <a:off x="856403" y="3265186"/>
            <a:ext cx="873217" cy="184594"/>
            <a:chOff x="62" y="937"/>
            <a:chExt cx="1527" cy="594"/>
          </a:xfrm>
          <a:noFill/>
        </p:grpSpPr>
        <p:sp>
          <p:nvSpPr>
            <p:cNvPr id="1312775" name="Rectangle 7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200" b="1" dirty="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1312781" name="Rectangle 8"/>
            <p:cNvSpPr>
              <a:spLocks noChangeArrowheads="1"/>
            </p:cNvSpPr>
            <p:nvPr/>
          </p:nvSpPr>
          <p:spPr bwMode="auto">
            <a:xfrm>
              <a:off x="88" y="937"/>
              <a:ext cx="1472" cy="5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200" b="1" dirty="0">
                  <a:solidFill>
                    <a:srgbClr val="FFFFFF"/>
                  </a:solidFill>
                  <a:latin typeface="+mn-lt"/>
                  <a:cs typeface="+mn-cs"/>
                </a:rPr>
                <a:t>FORMAÇÃO</a:t>
              </a:r>
            </a:p>
          </p:txBody>
        </p:sp>
      </p:grpSp>
      <p:sp>
        <p:nvSpPr>
          <p:cNvPr id="50" name="AutoShape 6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029450" y="792163"/>
            <a:ext cx="719138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TOTAL</a:t>
            </a:r>
          </a:p>
        </p:txBody>
      </p:sp>
      <p:sp>
        <p:nvSpPr>
          <p:cNvPr id="52" name="AutoShape 6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018213" y="792163"/>
            <a:ext cx="1008062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VALOR UN.</a:t>
            </a:r>
          </a:p>
        </p:txBody>
      </p:sp>
      <p:sp>
        <p:nvSpPr>
          <p:cNvPr id="57" name="AutoShape 6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248275" y="792163"/>
            <a:ext cx="647700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QUANT.</a:t>
            </a:r>
          </a:p>
        </p:txBody>
      </p:sp>
      <p:sp>
        <p:nvSpPr>
          <p:cNvPr id="58" name="Rectangle 79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248275" y="1284288"/>
            <a:ext cx="6477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1</a:t>
            </a:r>
          </a:p>
        </p:txBody>
      </p:sp>
      <p:sp>
        <p:nvSpPr>
          <p:cNvPr id="59" name="Rectangle 79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018213" y="1284288"/>
            <a:ext cx="6477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R$ 10 mi</a:t>
            </a:r>
          </a:p>
        </p:txBody>
      </p:sp>
      <p:sp>
        <p:nvSpPr>
          <p:cNvPr id="60" name="Rectangle 7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029450" y="1284288"/>
            <a:ext cx="6477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R$ 10 mi</a:t>
            </a:r>
          </a:p>
        </p:txBody>
      </p:sp>
      <p:sp>
        <p:nvSpPr>
          <p:cNvPr id="61" name="Rectangle 79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248275" y="2020888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32.000</a:t>
            </a:r>
          </a:p>
        </p:txBody>
      </p:sp>
      <p:sp>
        <p:nvSpPr>
          <p:cNvPr id="62" name="Rectangle 79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018213" y="2020888"/>
            <a:ext cx="792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R$ 1.5 mil</a:t>
            </a:r>
          </a:p>
        </p:txBody>
      </p:sp>
      <p:sp>
        <p:nvSpPr>
          <p:cNvPr id="63" name="Rectangle 79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7029450" y="2020888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R$ 47 mi</a:t>
            </a:r>
          </a:p>
        </p:txBody>
      </p:sp>
      <p:sp>
        <p:nvSpPr>
          <p:cNvPr id="74" name="Rectangle 79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248275" y="3038475"/>
            <a:ext cx="647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210.000</a:t>
            </a:r>
          </a:p>
        </p:txBody>
      </p:sp>
      <p:sp>
        <p:nvSpPr>
          <p:cNvPr id="75" name="Rectangle 79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6018213" y="3038475"/>
            <a:ext cx="647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R$ 250</a:t>
            </a:r>
          </a:p>
        </p:txBody>
      </p:sp>
      <p:sp>
        <p:nvSpPr>
          <p:cNvPr id="76" name="Rectangle 79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7029450" y="3038475"/>
            <a:ext cx="9493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R$ 52.5 mi</a:t>
            </a:r>
          </a:p>
        </p:txBody>
      </p:sp>
      <p:pic>
        <p:nvPicPr>
          <p:cNvPr id="122" name="Picture 4" descr="http://t0.gstatic.com/images?q=tbn:ANd9GcTJap_GkfYH7TJuSsV3VZlT-rdaGkk9qsQzxToLw1EgxOAOR_20UA"/>
          <p:cNvPicPr>
            <a:picLocks noChangeAspect="1" noChangeArrowheads="1"/>
          </p:cNvPicPr>
          <p:nvPr>
            <p:custDataLst>
              <p:tags r:id="rId32"/>
            </p:custDataLst>
          </p:nvPr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3135466" y="5224981"/>
            <a:ext cx="1098655" cy="728457"/>
          </a:xfrm>
          <a:prstGeom prst="roundRect">
            <a:avLst>
              <a:gd name="adj" fmla="val 0"/>
            </a:avLst>
          </a:prstGeom>
          <a:noFill/>
          <a:ln w="25400" cap="sq">
            <a:solidFill>
              <a:schemeClr val="bg1"/>
            </a:solidFill>
            <a:prstDash val="solid"/>
            <a:round/>
          </a:ln>
          <a:effectLst/>
        </p:spPr>
      </p:pic>
      <p:pic>
        <p:nvPicPr>
          <p:cNvPr id="123" name="Picture 5"/>
          <p:cNvPicPr>
            <a:picLocks noChangeAspect="1" noChangeArrowheads="1"/>
          </p:cNvPicPr>
          <p:nvPr>
            <p:custDataLst>
              <p:tags r:id="rId33"/>
            </p:custDataLst>
          </p:nvPr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1902844" y="5224981"/>
            <a:ext cx="1104850" cy="722237"/>
          </a:xfrm>
          <a:prstGeom prst="roundRect">
            <a:avLst>
              <a:gd name="adj" fmla="val 0"/>
            </a:avLst>
          </a:prstGeom>
          <a:noFill/>
          <a:ln w="25400" cap="sq">
            <a:solidFill>
              <a:schemeClr val="bg1"/>
            </a:solidFill>
            <a:prstDash val="solid"/>
            <a:round/>
          </a:ln>
          <a:effectLst/>
        </p:spPr>
      </p:pic>
      <p:sp>
        <p:nvSpPr>
          <p:cNvPr id="126" name="AutoShape 61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901825" y="4778375"/>
            <a:ext cx="973138" cy="38735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kern="0" dirty="0">
                <a:solidFill>
                  <a:srgbClr val="FF008E"/>
                </a:solidFill>
                <a:latin typeface="+mn-lt"/>
                <a:cs typeface="+mn-cs"/>
              </a:rPr>
              <a:t>Portal Educacional</a:t>
            </a:r>
          </a:p>
        </p:txBody>
      </p:sp>
      <p:sp>
        <p:nvSpPr>
          <p:cNvPr id="127" name="AutoShape 61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3144838" y="4962525"/>
            <a:ext cx="973137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kern="0" dirty="0">
                <a:solidFill>
                  <a:srgbClr val="FF008E"/>
                </a:solidFill>
                <a:latin typeface="+mn-lt"/>
                <a:cs typeface="+mn-cs"/>
              </a:rPr>
              <a:t>Kit Multimídia</a:t>
            </a:r>
          </a:p>
        </p:txBody>
      </p:sp>
      <p:sp>
        <p:nvSpPr>
          <p:cNvPr id="146" name="Oval 145"/>
          <p:cNvSpPr>
            <a:spLocks noChangeAspect="1"/>
          </p:cNvSpPr>
          <p:nvPr>
            <p:custDataLst>
              <p:tags r:id="rId36"/>
            </p:custDataLst>
          </p:nvPr>
        </p:nvSpPr>
        <p:spPr>
          <a:xfrm>
            <a:off x="1624013" y="696913"/>
            <a:ext cx="85725" cy="79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7" name="Oval 146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2659063" y="696913"/>
            <a:ext cx="85725" cy="79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8" name="Oval 147"/>
          <p:cNvSpPr>
            <a:spLocks noChangeAspect="1"/>
          </p:cNvSpPr>
          <p:nvPr>
            <p:custDataLst>
              <p:tags r:id="rId38"/>
            </p:custDataLst>
          </p:nvPr>
        </p:nvSpPr>
        <p:spPr>
          <a:xfrm>
            <a:off x="3640138" y="696913"/>
            <a:ext cx="85725" cy="79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9" name="Oval 148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4827588" y="698500"/>
            <a:ext cx="85725" cy="79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0" name="Oval 149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1266825" y="1016000"/>
            <a:ext cx="85725" cy="79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2" name="Oval 151"/>
          <p:cNvSpPr>
            <a:spLocks noChangeAspect="1"/>
          </p:cNvSpPr>
          <p:nvPr>
            <p:custDataLst>
              <p:tags r:id="rId41"/>
            </p:custDataLst>
          </p:nvPr>
        </p:nvSpPr>
        <p:spPr>
          <a:xfrm>
            <a:off x="1266825" y="2592388"/>
            <a:ext cx="85725" cy="79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3" name="Oval 152"/>
          <p:cNvSpPr>
            <a:spLocks noChangeAspect="1"/>
          </p:cNvSpPr>
          <p:nvPr>
            <p:custDataLst>
              <p:tags r:id="rId42"/>
            </p:custDataLst>
          </p:nvPr>
        </p:nvSpPr>
        <p:spPr>
          <a:xfrm>
            <a:off x="1266825" y="4027488"/>
            <a:ext cx="85725" cy="79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981" name="Rectangle 110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565275" y="995363"/>
            <a:ext cx="3386138" cy="3090862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82" name="Rectangle 111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1404938" y="3690938"/>
            <a:ext cx="35941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400" b="1">
                <a:solidFill>
                  <a:srgbClr val="FF008E"/>
                </a:solidFill>
                <a:latin typeface="Calibri" pitchFamily="34" charset="0"/>
              </a:rPr>
              <a:t>Acompanhamento (“Nutricionista”)</a:t>
            </a:r>
          </a:p>
        </p:txBody>
      </p:sp>
      <p:sp>
        <p:nvSpPr>
          <p:cNvPr id="73" name="Rectangle 79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5251450" y="3717925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3.000</a:t>
            </a:r>
          </a:p>
        </p:txBody>
      </p:sp>
      <p:sp>
        <p:nvSpPr>
          <p:cNvPr id="77" name="Rectangle 79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6022975" y="3717925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R$ 250</a:t>
            </a:r>
          </a:p>
        </p:txBody>
      </p:sp>
      <p:sp>
        <p:nvSpPr>
          <p:cNvPr id="78" name="Rectangle 79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7034213" y="3717925"/>
            <a:ext cx="9445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R$ 750 mil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>
            <p:custDataLst>
              <p:tags r:id="rId2"/>
            </p:custDataLst>
          </p:nvPr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37890" name="Rectangle 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37890" name="think-cell Slide" r:id="rId27" imgW="0" imgH="0" progId="TCLayout.ActiveDocument.1">
              <p:embed/>
            </p:oleObj>
          </a:graphicData>
        </a:graphic>
      </p:graphicFrame>
      <p:grpSp>
        <p:nvGrpSpPr>
          <p:cNvPr id="2" name="Group 4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 rot="16200000">
            <a:off x="1469552" y="2793435"/>
            <a:ext cx="985106" cy="261627"/>
            <a:chOff x="62" y="985"/>
            <a:chExt cx="1527" cy="489"/>
          </a:xfrm>
          <a:noFill/>
        </p:grpSpPr>
        <p:sp>
          <p:nvSpPr>
            <p:cNvPr id="1312816" name="Rectangle 48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500" b="1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1312817" name="Rectangle 8"/>
            <p:cNvSpPr>
              <a:spLocks noChangeArrowheads="1"/>
            </p:cNvSpPr>
            <p:nvPr/>
          </p:nvSpPr>
          <p:spPr bwMode="auto">
            <a:xfrm>
              <a:off x="171" y="1047"/>
              <a:ext cx="1308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300" b="1" dirty="0">
                  <a:solidFill>
                    <a:schemeClr val="bg1"/>
                  </a:solidFill>
                  <a:latin typeface="+mn-lt"/>
                  <a:cs typeface="+mn-cs"/>
                </a:rPr>
                <a:t>LOW TECH</a:t>
              </a:r>
            </a:p>
          </p:txBody>
        </p:sp>
      </p:grpSp>
      <p:sp>
        <p:nvSpPr>
          <p:cNvPr id="37894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-5400000">
            <a:off x="1235076" y="1855787"/>
            <a:ext cx="14541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300" b="1">
                <a:solidFill>
                  <a:schemeClr val="bg1"/>
                </a:solidFill>
                <a:latin typeface="Calibri" pitchFamily="34" charset="0"/>
              </a:rPr>
              <a:t>HIGH TECH</a:t>
            </a:r>
          </a:p>
        </p:txBody>
      </p:sp>
      <p:sp>
        <p:nvSpPr>
          <p:cNvPr id="37895" name="TextBox 5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489200" y="6581775"/>
            <a:ext cx="66548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ESTRATÉGIAS DE MÉDIO A </a:t>
            </a:r>
            <a:r>
              <a:rPr lang="en-US" sz="1400" b="1">
                <a:solidFill>
                  <a:srgbClr val="FF008E"/>
                </a:solidFill>
                <a:latin typeface="Calibri" pitchFamily="34" charset="0"/>
              </a:rPr>
              <a:t>LONGO PRAZO </a:t>
            </a:r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(6 A 48 MESES) PARA TECNOLOGIAS EDUCACIONAIS</a:t>
            </a:r>
          </a:p>
        </p:txBody>
      </p:sp>
      <p:grpSp>
        <p:nvGrpSpPr>
          <p:cNvPr id="37896" name="Group 57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684213" y="1979613"/>
            <a:ext cx="600075" cy="636587"/>
            <a:chOff x="2687324" y="1275265"/>
            <a:chExt cx="3879336" cy="4123065"/>
          </a:xfrm>
        </p:grpSpPr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2687324" y="2704455"/>
              <a:ext cx="1652307" cy="1655400"/>
            </a:xfrm>
            <a:prstGeom prst="ellipse">
              <a:avLst/>
            </a:prstGeom>
            <a:gradFill>
              <a:gsLst>
                <a:gs pos="39000">
                  <a:srgbClr val="2C90FF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4914347" y="2704455"/>
              <a:ext cx="1652313" cy="1655400"/>
            </a:xfrm>
            <a:prstGeom prst="ellipse">
              <a:avLst/>
            </a:prstGeom>
            <a:gradFill>
              <a:gsLst>
                <a:gs pos="39000">
                  <a:srgbClr val="4B54FF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3364668" y="1275265"/>
              <a:ext cx="2483596" cy="2488236"/>
            </a:xfrm>
            <a:prstGeom prst="ellipse">
              <a:avLst/>
            </a:prstGeom>
            <a:gradFill>
              <a:gsLst>
                <a:gs pos="38000">
                  <a:srgbClr val="000072"/>
                </a:gs>
                <a:gs pos="100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723863" y="3598989"/>
              <a:ext cx="1795992" cy="1799341"/>
            </a:xfrm>
            <a:prstGeom prst="ellipse">
              <a:avLst/>
            </a:prstGeom>
            <a:gradFill>
              <a:gsLst>
                <a:gs pos="31000">
                  <a:schemeClr val="accent1">
                    <a:lumMod val="60000"/>
                    <a:lumOff val="40000"/>
                  </a:schemeClr>
                </a:gs>
                <a:gs pos="87000">
                  <a:schemeClr val="bg1"/>
                </a:gs>
              </a:gsLst>
              <a:lin ang="150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b="1" dirty="0"/>
            </a:p>
          </p:txBody>
        </p:sp>
      </p:grpSp>
      <p:grpSp>
        <p:nvGrpSpPr>
          <p:cNvPr id="37897" name="Group 63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649288" y="2884488"/>
            <a:ext cx="674687" cy="261937"/>
            <a:chOff x="1586203" y="2973049"/>
            <a:chExt cx="5350313" cy="2087536"/>
          </a:xfrm>
        </p:grpSpPr>
        <p:sp>
          <p:nvSpPr>
            <p:cNvPr id="65" name="Teardrop 64"/>
            <p:cNvSpPr>
              <a:spLocks/>
            </p:cNvSpPr>
            <p:nvPr/>
          </p:nvSpPr>
          <p:spPr>
            <a:xfrm rot="2732567">
              <a:off x="4860487" y="2984548"/>
              <a:ext cx="2074888" cy="2077178"/>
            </a:xfrm>
            <a:prstGeom prst="teardrop">
              <a:avLst/>
            </a:prstGeom>
            <a:solidFill>
              <a:srgbClr val="ECB9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" name="Teardrop 65"/>
            <p:cNvSpPr>
              <a:spLocks/>
            </p:cNvSpPr>
            <p:nvPr/>
          </p:nvSpPr>
          <p:spPr>
            <a:xfrm rot="2732567">
              <a:off x="3387572" y="2971900"/>
              <a:ext cx="2074888" cy="2077186"/>
            </a:xfrm>
            <a:prstGeom prst="teardrop">
              <a:avLst/>
            </a:prstGeom>
            <a:solidFill>
              <a:srgbClr val="E66D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7" name="Teardrop 66"/>
            <p:cNvSpPr>
              <a:spLocks/>
            </p:cNvSpPr>
            <p:nvPr/>
          </p:nvSpPr>
          <p:spPr>
            <a:xfrm rot="2732567">
              <a:off x="1587352" y="2971900"/>
              <a:ext cx="2074888" cy="2077178"/>
            </a:xfrm>
            <a:prstGeom prst="teardrop">
              <a:avLst/>
            </a:prstGeom>
            <a:solidFill>
              <a:srgbClr val="E727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" name="Group 43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 rot="16200000">
            <a:off x="1428712" y="3805374"/>
            <a:ext cx="1066784" cy="261627"/>
            <a:chOff x="62" y="985"/>
            <a:chExt cx="1527" cy="489"/>
          </a:xfrm>
          <a:noFill/>
        </p:grpSpPr>
        <p:sp>
          <p:nvSpPr>
            <p:cNvPr id="1312775" name="Rectangle 7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500" b="1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1312781" name="Rectangle 8"/>
            <p:cNvSpPr>
              <a:spLocks noChangeArrowheads="1"/>
            </p:cNvSpPr>
            <p:nvPr/>
          </p:nvSpPr>
          <p:spPr bwMode="auto">
            <a:xfrm>
              <a:off x="132" y="1047"/>
              <a:ext cx="1308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300" b="1" dirty="0">
                  <a:solidFill>
                    <a:schemeClr val="bg1"/>
                  </a:solidFill>
                  <a:latin typeface="+mn-lt"/>
                  <a:cs typeface="+mn-cs"/>
                </a:rPr>
                <a:t>FORMAÇÃO</a:t>
              </a:r>
            </a:p>
          </p:txBody>
        </p:sp>
      </p:grpSp>
      <p:sp>
        <p:nvSpPr>
          <p:cNvPr id="37899" name="Rectangle 54"/>
          <p:cNvSpPr>
            <a:spLocks noChangeAspect="1" noChangeArrowheads="1"/>
          </p:cNvSpPr>
          <p:nvPr>
            <p:custDataLst>
              <p:tags r:id="rId9"/>
            </p:custDataLst>
          </p:nvPr>
        </p:nvSpPr>
        <p:spPr bwMode="gray">
          <a:xfrm>
            <a:off x="2751138" y="1839913"/>
            <a:ext cx="5264150" cy="387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7900" name="Rectangle 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962400" y="1881188"/>
            <a:ext cx="29225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b="1">
                <a:solidFill>
                  <a:srgbClr val="FF008E"/>
                </a:solidFill>
                <a:latin typeface="Calibri" pitchFamily="34" charset="0"/>
              </a:rPr>
              <a:t>PORTAL DE TECNOLOGIAS</a:t>
            </a:r>
          </a:p>
        </p:txBody>
      </p:sp>
      <p:sp>
        <p:nvSpPr>
          <p:cNvPr id="37901" name="Rectangle 7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752725" y="2603500"/>
            <a:ext cx="26130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GRATUITAS</a:t>
            </a:r>
          </a:p>
        </p:txBody>
      </p:sp>
      <p:sp>
        <p:nvSpPr>
          <p:cNvPr id="37902" name="Rectangle 7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617788" y="1720850"/>
            <a:ext cx="5534025" cy="1679575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7903" name="Rectangle 7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746375" y="2354263"/>
            <a:ext cx="2595563" cy="919162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7904" name="Rectangle 7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467350" y="2368550"/>
            <a:ext cx="2554288" cy="919163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7905" name="Rectangle 7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430838" y="2617788"/>
            <a:ext cx="26146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PAGAS</a:t>
            </a:r>
          </a:p>
        </p:txBody>
      </p:sp>
      <p:sp>
        <p:nvSpPr>
          <p:cNvPr id="37906" name="AutoShape 5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644775" y="919163"/>
            <a:ext cx="1789113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  <a:latin typeface="Calibri" pitchFamily="34" charset="0"/>
              </a:rPr>
              <a:t>CICLO I</a:t>
            </a:r>
          </a:p>
        </p:txBody>
      </p:sp>
      <p:sp>
        <p:nvSpPr>
          <p:cNvPr id="37907" name="AutoShape 6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468813" y="919163"/>
            <a:ext cx="1789112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  <a:latin typeface="Calibri" pitchFamily="34" charset="0"/>
              </a:rPr>
              <a:t>CICLO II</a:t>
            </a:r>
          </a:p>
        </p:txBody>
      </p:sp>
      <p:sp>
        <p:nvSpPr>
          <p:cNvPr id="37908" name="AutoShape 6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292850" y="919163"/>
            <a:ext cx="1828800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400" b="1">
                <a:solidFill>
                  <a:schemeClr val="bg1"/>
                </a:solidFill>
                <a:latin typeface="Calibri" pitchFamily="34" charset="0"/>
              </a:rPr>
              <a:t>ENSINO MÉDIO</a:t>
            </a:r>
          </a:p>
        </p:txBody>
      </p:sp>
      <p:sp>
        <p:nvSpPr>
          <p:cNvPr id="38" name="Oval 37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8075613" y="995363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Oval 38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6032500" y="995363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Oval 3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4322763" y="995363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" name="Oval 40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2584450" y="995363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913" name="Rectangle 11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474913" y="1506538"/>
            <a:ext cx="5802312" cy="3009900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7914" name="Rectangle 111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3302000" y="3803650"/>
            <a:ext cx="4157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b="1">
                <a:solidFill>
                  <a:srgbClr val="FF008E"/>
                </a:solidFill>
                <a:latin typeface="Calibri" pitchFamily="34" charset="0"/>
              </a:rPr>
              <a:t>Acompanhamento (“Nutricionista”)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2171700"/>
            <a:ext cx="9144000" cy="259080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8067" name="TextBox 29"/>
          <p:cNvSpPr txBox="1">
            <a:spLocks noChangeArrowheads="1"/>
          </p:cNvSpPr>
          <p:nvPr/>
        </p:nvSpPr>
        <p:spPr bwMode="auto">
          <a:xfrm>
            <a:off x="3516313" y="3074988"/>
            <a:ext cx="2627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FF3E00"/>
                </a:solidFill>
                <a:latin typeface="Calibri" pitchFamily="34" charset="0"/>
              </a:rPr>
              <a:t>PROTÓTIPO </a:t>
            </a:r>
            <a:endParaRPr lang="en-US" sz="4000">
              <a:solidFill>
                <a:srgbClr val="FF7700"/>
              </a:solidFill>
              <a:latin typeface="Calibri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2555875" y="3103563"/>
            <a:ext cx="650875" cy="650875"/>
          </a:xfrm>
          <a:prstGeom prst="ellipse">
            <a:avLst/>
          </a:prstGeom>
          <a:gradFill>
            <a:gsLst>
              <a:gs pos="39000">
                <a:srgbClr val="F03801"/>
              </a:gs>
              <a:gs pos="100000">
                <a:schemeClr val="bg1"/>
              </a:gs>
            </a:gsLst>
            <a:lin ang="15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/>
          </a:p>
        </p:txBody>
      </p:sp>
      <p:sp>
        <p:nvSpPr>
          <p:cNvPr id="16" name="Isosceles Triangle 15"/>
          <p:cNvSpPr>
            <a:spLocks noChangeAspect="1"/>
          </p:cNvSpPr>
          <p:nvPr/>
        </p:nvSpPr>
        <p:spPr>
          <a:xfrm rot="1965300">
            <a:off x="3009900" y="3232150"/>
            <a:ext cx="69850" cy="5873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de cantos arredondados 25"/>
          <p:cNvSpPr/>
          <p:nvPr/>
        </p:nvSpPr>
        <p:spPr>
          <a:xfrm>
            <a:off x="1116013" y="2060575"/>
            <a:ext cx="3168650" cy="2489200"/>
          </a:xfrm>
          <a:prstGeom prst="roundRect">
            <a:avLst>
              <a:gd name="adj" fmla="val 735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9090" name="Picture 5" descr="http://lelinopontes.files.wordpress.com/2011/06/110609141556-large.jpg?w=424&amp;h=28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375" y="2236788"/>
            <a:ext cx="2668588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9092" name="Grupo 68"/>
          <p:cNvGrpSpPr>
            <a:grpSpLocks/>
          </p:cNvGrpSpPr>
          <p:nvPr/>
        </p:nvGrpSpPr>
        <p:grpSpPr bwMode="auto">
          <a:xfrm>
            <a:off x="179388" y="692150"/>
            <a:ext cx="4032250" cy="328613"/>
            <a:chOff x="179513" y="692696"/>
            <a:chExt cx="3384376" cy="275561"/>
          </a:xfrm>
        </p:grpSpPr>
        <p:pic>
          <p:nvPicPr>
            <p:cNvPr id="89110" name="Picture 14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01761" y="714375"/>
              <a:ext cx="1187271" cy="253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11" name="Picture 17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31451" y="761414"/>
              <a:ext cx="133883" cy="16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12" name="Picture 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79513" y="702885"/>
              <a:ext cx="648072" cy="250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13" name="Picture 1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27584" y="692696"/>
              <a:ext cx="288032" cy="241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14" name="Picture 18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390553" y="728930"/>
              <a:ext cx="1173336" cy="191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Retângulo de cantos arredondados 41"/>
          <p:cNvSpPr/>
          <p:nvPr/>
        </p:nvSpPr>
        <p:spPr>
          <a:xfrm>
            <a:off x="4932363" y="2060575"/>
            <a:ext cx="3024187" cy="2479675"/>
          </a:xfrm>
          <a:prstGeom prst="roundRect">
            <a:avLst>
              <a:gd name="adj" fmla="val 735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9094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03800" y="4140200"/>
            <a:ext cx="280828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tângulo 47"/>
          <p:cNvSpPr/>
          <p:nvPr/>
        </p:nvSpPr>
        <p:spPr>
          <a:xfrm>
            <a:off x="5940425" y="2916238"/>
            <a:ext cx="863600" cy="503237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Triângulo isósceles 48"/>
          <p:cNvSpPr/>
          <p:nvPr/>
        </p:nvSpPr>
        <p:spPr>
          <a:xfrm rot="5400000">
            <a:off x="6252369" y="3048794"/>
            <a:ext cx="285750" cy="24606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Retângulo de cantos arredondados 50"/>
          <p:cNvSpPr/>
          <p:nvPr/>
        </p:nvSpPr>
        <p:spPr>
          <a:xfrm>
            <a:off x="5219700" y="4724400"/>
            <a:ext cx="2376488" cy="5048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j-lt"/>
              </a:rPr>
              <a:t>Pagas</a:t>
            </a:r>
            <a:endParaRPr lang="en-US" b="1" dirty="0">
              <a:latin typeface="+mj-lt"/>
            </a:endParaRPr>
          </a:p>
        </p:txBody>
      </p:sp>
      <p:pic>
        <p:nvPicPr>
          <p:cNvPr id="89098" name="Picture 7" descr="http://boulevardhaussmann.files.wordpress.com/2011/01/tablet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76825" y="2236788"/>
            <a:ext cx="27066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9099" name="Grupo 52"/>
          <p:cNvGrpSpPr>
            <a:grpSpLocks/>
          </p:cNvGrpSpPr>
          <p:nvPr/>
        </p:nvGrpSpPr>
        <p:grpSpPr bwMode="auto">
          <a:xfrm>
            <a:off x="6070600" y="2884488"/>
            <a:ext cx="863600" cy="504825"/>
            <a:chOff x="2065575" y="2739363"/>
            <a:chExt cx="864096" cy="504056"/>
          </a:xfrm>
        </p:grpSpPr>
        <p:sp>
          <p:nvSpPr>
            <p:cNvPr id="54" name="Retângulo 53"/>
            <p:cNvSpPr/>
            <p:nvPr/>
          </p:nvSpPr>
          <p:spPr>
            <a:xfrm>
              <a:off x="2065575" y="2739363"/>
              <a:ext cx="864096" cy="504056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Triângulo isósceles 54"/>
            <p:cNvSpPr/>
            <p:nvPr/>
          </p:nvSpPr>
          <p:spPr>
            <a:xfrm rot="5400000">
              <a:off x="2377998" y="2873045"/>
              <a:ext cx="285315" cy="246203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8" name="Retângulo 67"/>
          <p:cNvSpPr/>
          <p:nvPr/>
        </p:nvSpPr>
        <p:spPr>
          <a:xfrm>
            <a:off x="0" y="1196752"/>
            <a:ext cx="9144000" cy="144016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Retângulo de cantos arredondados 26">
            <a:hlinkClick r:id="rId12" action="ppaction://hlinksldjump"/>
          </p:cNvPr>
          <p:cNvSpPr/>
          <p:nvPr/>
        </p:nvSpPr>
        <p:spPr>
          <a:xfrm>
            <a:off x="1547813" y="4724400"/>
            <a:ext cx="2376487" cy="50482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j-lt"/>
              </a:rPr>
              <a:t>Gratuitas</a:t>
            </a:r>
            <a:endParaRPr lang="en-US" b="1" dirty="0">
              <a:latin typeface="+mj-lt"/>
            </a:endParaRPr>
          </a:p>
        </p:txBody>
      </p:sp>
      <p:pic>
        <p:nvPicPr>
          <p:cNvPr id="89104" name="Picture 2">
            <a:hlinkClick r:id="rId13" action="ppaction://hlinkfile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58888" y="4114800"/>
            <a:ext cx="280828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9105" name="Grupo 29"/>
          <p:cNvGrpSpPr>
            <a:grpSpLocks/>
          </p:cNvGrpSpPr>
          <p:nvPr/>
        </p:nvGrpSpPr>
        <p:grpSpPr bwMode="auto">
          <a:xfrm>
            <a:off x="2268538" y="2852738"/>
            <a:ext cx="863600" cy="504825"/>
            <a:chOff x="4067944" y="5445224"/>
            <a:chExt cx="864096" cy="504056"/>
          </a:xfrm>
        </p:grpSpPr>
        <p:sp>
          <p:nvSpPr>
            <p:cNvPr id="31" name="Retângulo 30"/>
            <p:cNvSpPr/>
            <p:nvPr/>
          </p:nvSpPr>
          <p:spPr>
            <a:xfrm>
              <a:off x="4067944" y="5445224"/>
              <a:ext cx="864096" cy="504056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Triângulo isósceles 31"/>
            <p:cNvSpPr/>
            <p:nvPr/>
          </p:nvSpPr>
          <p:spPr>
            <a:xfrm rot="5400000">
              <a:off x="4380367" y="5578905"/>
              <a:ext cx="285315" cy="24620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8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0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1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2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3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grpSp>
        <p:nvGrpSpPr>
          <p:cNvPr id="91144" name="Grupo 82"/>
          <p:cNvGrpSpPr>
            <a:grpSpLocks/>
          </p:cNvGrpSpPr>
          <p:nvPr/>
        </p:nvGrpSpPr>
        <p:grpSpPr bwMode="auto">
          <a:xfrm>
            <a:off x="1763713" y="2152650"/>
            <a:ext cx="4895850" cy="3005138"/>
            <a:chOff x="2051720" y="1844824"/>
            <a:chExt cx="4896544" cy="3004697"/>
          </a:xfrm>
        </p:grpSpPr>
        <p:grpSp>
          <p:nvGrpSpPr>
            <p:cNvPr id="91146" name="Grupo 74"/>
            <p:cNvGrpSpPr>
              <a:grpSpLocks/>
            </p:cNvGrpSpPr>
            <p:nvPr/>
          </p:nvGrpSpPr>
          <p:grpSpPr bwMode="auto">
            <a:xfrm>
              <a:off x="2627784" y="1844824"/>
              <a:ext cx="4320480" cy="3004697"/>
              <a:chOff x="2627784" y="1844824"/>
              <a:chExt cx="4320480" cy="3004697"/>
            </a:xfrm>
          </p:grpSpPr>
          <p:grpSp>
            <p:nvGrpSpPr>
              <p:cNvPr id="91152" name="Grupo 54"/>
              <p:cNvGrpSpPr>
                <a:grpSpLocks/>
              </p:cNvGrpSpPr>
              <p:nvPr/>
            </p:nvGrpSpPr>
            <p:grpSpPr bwMode="auto">
              <a:xfrm>
                <a:off x="2627784" y="1844824"/>
                <a:ext cx="4320480" cy="3004697"/>
                <a:chOff x="2411763" y="1988840"/>
                <a:chExt cx="3168354" cy="2952328"/>
              </a:xfrm>
            </p:grpSpPr>
            <p:pic>
              <p:nvPicPr>
                <p:cNvPr id="91155" name="Picture 7"/>
                <p:cNvPicPr>
                  <a:picLocks noChangeAspect="1" noChangeArrowheads="1"/>
                </p:cNvPicPr>
                <p:nvPr/>
              </p:nvPicPr>
              <p:blipFill>
                <a:blip r:embed="rId9">
                  <a:clrChange>
                    <a:clrFrom>
                      <a:srgbClr val="F5F6F7"/>
                    </a:clrFrom>
                    <a:clrTo>
                      <a:srgbClr val="F5F6F7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2411763" y="1988840"/>
                  <a:ext cx="1615245" cy="29523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156" name="Picture 7"/>
                <p:cNvPicPr>
                  <a:picLocks noChangeAspect="1" noChangeArrowheads="1"/>
                </p:cNvPicPr>
                <p:nvPr/>
              </p:nvPicPr>
              <p:blipFill>
                <a:blip r:embed="rId9">
                  <a:clrChange>
                    <a:clrFrom>
                      <a:srgbClr val="F5F6F7"/>
                    </a:clrFrom>
                    <a:clrTo>
                      <a:srgbClr val="F5F6F7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flipH="1">
                  <a:off x="4022403" y="1988840"/>
                  <a:ext cx="1557714" cy="29523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157" name="Picture 8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2534568" y="2150229"/>
                  <a:ext cx="2939937" cy="25451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158" name="Picture 12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3898846" y="2063048"/>
                  <a:ext cx="1653952" cy="2948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1159" name="Picture 12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 flipH="1">
                  <a:off x="2443400" y="2062649"/>
                  <a:ext cx="1653952" cy="2948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67" name="Retângulo de cantos arredondados 66">
                <a:hlinkClick r:id="rId12" action="ppaction://hlinksldjump"/>
              </p:cNvPr>
              <p:cNvSpPr/>
              <p:nvPr/>
            </p:nvSpPr>
            <p:spPr>
              <a:xfrm>
                <a:off x="4823888" y="4005095"/>
                <a:ext cx="1763962" cy="360309"/>
              </a:xfrm>
              <a:prstGeom prst="roundRect">
                <a:avLst/>
              </a:prstGeom>
              <a:gradFill flip="none" rotWithShape="1">
                <a:gsLst>
                  <a:gs pos="0">
                    <a:srgbClr val="232D42"/>
                  </a:gs>
                  <a:gs pos="100000">
                    <a:srgbClr val="BECEFF"/>
                  </a:gs>
                </a:gsLst>
                <a:lin ang="0" scaled="1"/>
                <a:tileRect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b="1" dirty="0">
                    <a:latin typeface="+mj-lt"/>
                  </a:rPr>
                  <a:t>Continuar</a:t>
                </a:r>
                <a:endParaRPr lang="en-US" b="1" dirty="0">
                  <a:latin typeface="+mj-lt"/>
                </a:endParaRPr>
              </a:p>
            </p:txBody>
          </p:sp>
          <p:sp>
            <p:nvSpPr>
              <p:cNvPr id="71" name="Triângulo isósceles 70"/>
              <p:cNvSpPr/>
              <p:nvPr/>
            </p:nvSpPr>
            <p:spPr>
              <a:xfrm rot="5400000">
                <a:off x="6364799" y="4113802"/>
                <a:ext cx="168250" cy="144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1147" name="Grupo 53"/>
            <p:cNvGrpSpPr>
              <a:grpSpLocks/>
            </p:cNvGrpSpPr>
            <p:nvPr/>
          </p:nvGrpSpPr>
          <p:grpSpPr bwMode="auto">
            <a:xfrm>
              <a:off x="2051720" y="2708920"/>
              <a:ext cx="4032448" cy="780140"/>
              <a:chOff x="1403648" y="2648860"/>
              <a:chExt cx="4464496" cy="852148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3491960" y="2677654"/>
                <a:ext cx="2376598" cy="36582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9" name="CaixaDeTexto 48"/>
              <p:cNvSpPr txBox="1"/>
              <p:nvPr/>
            </p:nvSpPr>
            <p:spPr>
              <a:xfrm>
                <a:off x="1403648" y="2648860"/>
                <a:ext cx="2088232" cy="400110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2000" b="1" dirty="0" err="1">
                    <a:latin typeface="+mn-lt"/>
                    <a:cs typeface="+mn-cs"/>
                  </a:rPr>
                  <a:t>Login</a:t>
                </a:r>
                <a:r>
                  <a:rPr lang="pt-BR" sz="2000" b="1" dirty="0">
                    <a:latin typeface="+mn-lt"/>
                    <a:cs typeface="+mn-cs"/>
                  </a:rPr>
                  <a:t>:</a:t>
                </a:r>
                <a:endParaRPr lang="en-US" sz="2000" b="1" dirty="0">
                  <a:latin typeface="+mn-lt"/>
                  <a:cs typeface="+mn-cs"/>
                </a:endParaRPr>
              </a:p>
            </p:txBody>
          </p:sp>
          <p:sp>
            <p:nvSpPr>
              <p:cNvPr id="50" name="Retângulo de cantos arredondados 49"/>
              <p:cNvSpPr/>
              <p:nvPr/>
            </p:nvSpPr>
            <p:spPr>
              <a:xfrm>
                <a:off x="3491960" y="3130168"/>
                <a:ext cx="2376598" cy="365827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" name="CaixaDeTexto 50"/>
              <p:cNvSpPr txBox="1"/>
              <p:nvPr/>
            </p:nvSpPr>
            <p:spPr>
              <a:xfrm>
                <a:off x="1403648" y="3100898"/>
                <a:ext cx="2088232" cy="400110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2000" b="1" dirty="0">
                    <a:latin typeface="+mn-lt"/>
                    <a:cs typeface="+mn-cs"/>
                  </a:rPr>
                  <a:t>Senha:</a:t>
                </a:r>
                <a:endParaRPr lang="en-US" sz="2000" b="1" dirty="0">
                  <a:latin typeface="+mn-lt"/>
                  <a:cs typeface="+mn-cs"/>
                </a:endParaRPr>
              </a:p>
            </p:txBody>
          </p:sp>
        </p:grpSp>
      </p:grpSp>
      <p:pic>
        <p:nvPicPr>
          <p:cNvPr id="91145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55875" y="5157788"/>
            <a:ext cx="1609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5" name="Grupo 56"/>
          <p:cNvGrpSpPr>
            <a:grpSpLocks/>
          </p:cNvGrpSpPr>
          <p:nvPr/>
        </p:nvGrpSpPr>
        <p:grpSpPr bwMode="auto">
          <a:xfrm>
            <a:off x="6111875" y="2133600"/>
            <a:ext cx="2527300" cy="1984375"/>
            <a:chOff x="1043608" y="2163299"/>
            <a:chExt cx="3024336" cy="2376264"/>
          </a:xfrm>
        </p:grpSpPr>
        <p:sp>
          <p:nvSpPr>
            <p:cNvPr id="59" name="Retângulo de cantos arredondados 58"/>
            <p:cNvSpPr/>
            <p:nvPr/>
          </p:nvSpPr>
          <p:spPr>
            <a:xfrm>
              <a:off x="1043608" y="2163299"/>
              <a:ext cx="3024336" cy="2376264"/>
            </a:xfrm>
            <a:prstGeom prst="roundRect">
              <a:avLst>
                <a:gd name="adj" fmla="val 735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322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29471" y="4149080"/>
              <a:ext cx="2808311" cy="29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3186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7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3189" name="Grupo 64"/>
          <p:cNvGrpSpPr>
            <a:grpSpLocks/>
          </p:cNvGrpSpPr>
          <p:nvPr/>
        </p:nvGrpSpPr>
        <p:grpSpPr bwMode="auto">
          <a:xfrm>
            <a:off x="820738" y="4364038"/>
            <a:ext cx="1930400" cy="649287"/>
            <a:chOff x="820279" y="4364571"/>
            <a:chExt cx="1083746" cy="363957"/>
          </a:xfrm>
        </p:grpSpPr>
        <p:pic>
          <p:nvPicPr>
            <p:cNvPr id="93224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0279" y="4364571"/>
              <a:ext cx="513786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225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flipH="1">
              <a:off x="1331640" y="4365104"/>
              <a:ext cx="572385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3226" name="CaixaDeTexto 21"/>
            <p:cNvSpPr txBox="1">
              <a:spLocks noChangeArrowheads="1"/>
            </p:cNvSpPr>
            <p:nvPr/>
          </p:nvSpPr>
          <p:spPr bwMode="auto">
            <a:xfrm>
              <a:off x="1022280" y="4418587"/>
              <a:ext cx="686862" cy="224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>
                  <a:solidFill>
                    <a:schemeClr val="bg1"/>
                  </a:solidFill>
                  <a:latin typeface="Calibri" pitchFamily="34" charset="0"/>
                </a:rPr>
                <a:t>Ciclo I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93190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1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2" name="Picture 1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3193" name="Grupo 37"/>
          <p:cNvGrpSpPr>
            <a:grpSpLocks/>
          </p:cNvGrpSpPr>
          <p:nvPr/>
        </p:nvGrpSpPr>
        <p:grpSpPr bwMode="auto">
          <a:xfrm>
            <a:off x="539750" y="2163763"/>
            <a:ext cx="2527300" cy="1985962"/>
            <a:chOff x="1043608" y="2163299"/>
            <a:chExt cx="3024336" cy="2376264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1043608" y="2163299"/>
              <a:ext cx="3024336" cy="2376264"/>
            </a:xfrm>
            <a:prstGeom prst="roundRect">
              <a:avLst>
                <a:gd name="adj" fmla="val 735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3219" name="Picture 5" descr="http://lelinopontes.files.wordpress.com/2011/06/110609141556-large.jpg?w=424&amp;h=283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173769" y="2276872"/>
              <a:ext cx="2736304" cy="18263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3220" name="Grupo 51"/>
            <p:cNvGrpSpPr>
              <a:grpSpLocks/>
            </p:cNvGrpSpPr>
            <p:nvPr/>
          </p:nvGrpSpPr>
          <p:grpSpPr bwMode="auto">
            <a:xfrm>
              <a:off x="2051720" y="2955387"/>
              <a:ext cx="864096" cy="504056"/>
              <a:chOff x="2065575" y="2739363"/>
              <a:chExt cx="864096" cy="504056"/>
            </a:xfrm>
          </p:grpSpPr>
          <p:sp>
            <p:nvSpPr>
              <p:cNvPr id="40" name="Retângulo 39"/>
              <p:cNvSpPr/>
              <p:nvPr/>
            </p:nvSpPr>
            <p:spPr>
              <a:xfrm>
                <a:off x="2066209" y="2739363"/>
                <a:ext cx="864366" cy="503366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1" name="Triângulo isósceles 40"/>
              <p:cNvSpPr/>
              <p:nvPr/>
            </p:nvSpPr>
            <p:spPr>
              <a:xfrm rot="5400000">
                <a:off x="2379677" y="2872313"/>
                <a:ext cx="284924" cy="246962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pic>
          <p:nvPicPr>
            <p:cNvPr id="93221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29471" y="4149080"/>
              <a:ext cx="2808311" cy="29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7" name="Retângulo de cantos arredondados 36"/>
          <p:cNvSpPr/>
          <p:nvPr/>
        </p:nvSpPr>
        <p:spPr>
          <a:xfrm>
            <a:off x="179388" y="1125538"/>
            <a:ext cx="8785225" cy="28733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latin typeface="+mj-lt"/>
              </a:rPr>
              <a:t>Gratuitas</a:t>
            </a:r>
            <a:endParaRPr lang="en-US" sz="1600" b="1" dirty="0">
              <a:latin typeface="+mj-lt"/>
            </a:endParaRPr>
          </a:p>
        </p:txBody>
      </p:sp>
      <p:grpSp>
        <p:nvGrpSpPr>
          <p:cNvPr id="93195" name="Grupo 38"/>
          <p:cNvGrpSpPr>
            <a:grpSpLocks/>
          </p:cNvGrpSpPr>
          <p:nvPr/>
        </p:nvGrpSpPr>
        <p:grpSpPr bwMode="auto">
          <a:xfrm>
            <a:off x="3348038" y="2133600"/>
            <a:ext cx="2527300" cy="1984375"/>
            <a:chOff x="1043608" y="2163299"/>
            <a:chExt cx="3024336" cy="2376264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1043608" y="2163299"/>
              <a:ext cx="3024336" cy="2376264"/>
            </a:xfrm>
            <a:prstGeom prst="roundRect">
              <a:avLst>
                <a:gd name="adj" fmla="val 735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3214" name="Grupo 51"/>
            <p:cNvGrpSpPr>
              <a:grpSpLocks/>
            </p:cNvGrpSpPr>
            <p:nvPr/>
          </p:nvGrpSpPr>
          <p:grpSpPr bwMode="auto">
            <a:xfrm>
              <a:off x="2051720" y="2955387"/>
              <a:ext cx="864096" cy="504056"/>
              <a:chOff x="2065575" y="2739363"/>
              <a:chExt cx="864096" cy="504056"/>
            </a:xfrm>
          </p:grpSpPr>
          <p:sp>
            <p:nvSpPr>
              <p:cNvPr id="53" name="Retângulo 52"/>
              <p:cNvSpPr/>
              <p:nvPr/>
            </p:nvSpPr>
            <p:spPr>
              <a:xfrm>
                <a:off x="2066208" y="2739998"/>
                <a:ext cx="864368" cy="503767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6" name="Triângulo isósceles 55"/>
              <p:cNvSpPr/>
              <p:nvPr/>
            </p:nvSpPr>
            <p:spPr>
              <a:xfrm rot="5400000">
                <a:off x="2379563" y="2873153"/>
                <a:ext cx="285152" cy="246962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pic>
          <p:nvPicPr>
            <p:cNvPr id="9321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29471" y="4149080"/>
              <a:ext cx="2808311" cy="29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3196" name="Grupo 66"/>
          <p:cNvGrpSpPr>
            <a:grpSpLocks/>
          </p:cNvGrpSpPr>
          <p:nvPr/>
        </p:nvGrpSpPr>
        <p:grpSpPr bwMode="auto">
          <a:xfrm>
            <a:off x="3635375" y="4365625"/>
            <a:ext cx="1931988" cy="647700"/>
            <a:chOff x="820279" y="4364571"/>
            <a:chExt cx="1083746" cy="363957"/>
          </a:xfrm>
        </p:grpSpPr>
        <p:pic>
          <p:nvPicPr>
            <p:cNvPr id="93210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0279" y="4364571"/>
              <a:ext cx="513786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211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flipH="1">
              <a:off x="1331640" y="4365104"/>
              <a:ext cx="572385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3212" name="CaixaDeTexto 69"/>
            <p:cNvSpPr txBox="1">
              <a:spLocks noChangeArrowheads="1"/>
            </p:cNvSpPr>
            <p:nvPr/>
          </p:nvSpPr>
          <p:spPr bwMode="auto">
            <a:xfrm>
              <a:off x="1022280" y="4418587"/>
              <a:ext cx="686862" cy="224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>
                  <a:solidFill>
                    <a:schemeClr val="bg1"/>
                  </a:solidFill>
                  <a:latin typeface="Calibri" pitchFamily="34" charset="0"/>
                </a:rPr>
                <a:t>Ciclo II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93197" name="Grupo 70"/>
          <p:cNvGrpSpPr>
            <a:grpSpLocks/>
          </p:cNvGrpSpPr>
          <p:nvPr/>
        </p:nvGrpSpPr>
        <p:grpSpPr bwMode="auto">
          <a:xfrm>
            <a:off x="6011863" y="4364038"/>
            <a:ext cx="2736850" cy="649287"/>
            <a:chOff x="820279" y="4364571"/>
            <a:chExt cx="1083746" cy="363957"/>
          </a:xfrm>
        </p:grpSpPr>
        <p:pic>
          <p:nvPicPr>
            <p:cNvPr id="93207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0279" y="4364571"/>
              <a:ext cx="513786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208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flipH="1">
              <a:off x="1331640" y="4365104"/>
              <a:ext cx="572385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3209" name="CaixaDeTexto 73"/>
            <p:cNvSpPr txBox="1">
              <a:spLocks noChangeArrowheads="1"/>
            </p:cNvSpPr>
            <p:nvPr/>
          </p:nvSpPr>
          <p:spPr bwMode="auto">
            <a:xfrm>
              <a:off x="1022280" y="4418589"/>
              <a:ext cx="686862" cy="224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>
                  <a:solidFill>
                    <a:schemeClr val="bg1"/>
                  </a:solidFill>
                  <a:latin typeface="Calibri" pitchFamily="34" charset="0"/>
                </a:rPr>
                <a:t>Ensino Médio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93198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433763" y="2232025"/>
            <a:ext cx="2303462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Retângulo 75"/>
          <p:cNvSpPr/>
          <p:nvPr/>
        </p:nvSpPr>
        <p:spPr>
          <a:xfrm>
            <a:off x="4284663" y="2781300"/>
            <a:ext cx="720725" cy="420688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7" name="Triângulo isósceles 76"/>
          <p:cNvSpPr/>
          <p:nvPr/>
        </p:nvSpPr>
        <p:spPr>
          <a:xfrm rot="5400000">
            <a:off x="4545806" y="2893219"/>
            <a:ext cx="238125" cy="20478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3201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78" name="Retângulo 77"/>
          <p:cNvSpPr/>
          <p:nvPr/>
        </p:nvSpPr>
        <p:spPr>
          <a:xfrm>
            <a:off x="6954838" y="2794000"/>
            <a:ext cx="722312" cy="422275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9" name="Triângulo isósceles 78"/>
          <p:cNvSpPr/>
          <p:nvPr/>
        </p:nvSpPr>
        <p:spPr>
          <a:xfrm rot="5400000">
            <a:off x="7215981" y="2905919"/>
            <a:ext cx="239713" cy="20637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3204" name="Picture 10" descr="http://www.rioecultura.com.br/instituicao/img/ccult_oi_nave_02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227763" y="2276475"/>
            <a:ext cx="23050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Retângulo 79"/>
          <p:cNvSpPr/>
          <p:nvPr/>
        </p:nvSpPr>
        <p:spPr>
          <a:xfrm>
            <a:off x="7092950" y="2781300"/>
            <a:ext cx="720725" cy="420688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" name="Triângulo isósceles 80"/>
          <p:cNvSpPr/>
          <p:nvPr/>
        </p:nvSpPr>
        <p:spPr>
          <a:xfrm rot="5400000">
            <a:off x="7354094" y="2893219"/>
            <a:ext cx="238125" cy="20478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4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6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9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84" name="CaixaDeTexto 83"/>
          <p:cNvSpPr txBox="1"/>
          <p:nvPr/>
        </p:nvSpPr>
        <p:spPr>
          <a:xfrm>
            <a:off x="2774633" y="1550568"/>
            <a:ext cx="640871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+mn-lt"/>
                <a:cs typeface="+mn-cs"/>
              </a:rPr>
              <a:t>Escola Estadual Caetano de Campos	</a:t>
            </a:r>
            <a:endParaRPr lang="en-US" sz="1600" dirty="0">
              <a:latin typeface="+mn-lt"/>
              <a:cs typeface="+mn-cs"/>
            </a:endParaRPr>
          </a:p>
        </p:txBody>
      </p:sp>
      <p:grpSp>
        <p:nvGrpSpPr>
          <p:cNvPr id="95241" name="Grupo 50"/>
          <p:cNvGrpSpPr>
            <a:grpSpLocks/>
          </p:cNvGrpSpPr>
          <p:nvPr/>
        </p:nvGrpSpPr>
        <p:grpSpPr bwMode="auto">
          <a:xfrm>
            <a:off x="207963" y="1531938"/>
            <a:ext cx="1092200" cy="342900"/>
            <a:chOff x="207222" y="1531815"/>
            <a:chExt cx="1093624" cy="343324"/>
          </a:xfrm>
        </p:grpSpPr>
        <p:grpSp>
          <p:nvGrpSpPr>
            <p:cNvPr id="95249" name="Grupo 46"/>
            <p:cNvGrpSpPr>
              <a:grpSpLocks/>
            </p:cNvGrpSpPr>
            <p:nvPr/>
          </p:nvGrpSpPr>
          <p:grpSpPr bwMode="auto">
            <a:xfrm>
              <a:off x="207222" y="1567915"/>
              <a:ext cx="1052410" cy="307224"/>
              <a:chOff x="4352925" y="3228975"/>
              <a:chExt cx="786437" cy="400287"/>
            </a:xfrm>
          </p:grpSpPr>
          <p:pic>
            <p:nvPicPr>
              <p:cNvPr id="95251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252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5250" name="CaixaDeTexto 49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Ciclo I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95242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1188" y="2708275"/>
            <a:ext cx="23733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48038" y="2779713"/>
            <a:ext cx="2376487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00788" y="2708275"/>
            <a:ext cx="2217737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245" name="Grupo 4"/>
          <p:cNvGrpSpPr>
            <a:grpSpLocks/>
          </p:cNvGrpSpPr>
          <p:nvPr/>
        </p:nvGrpSpPr>
        <p:grpSpPr bwMode="auto">
          <a:xfrm>
            <a:off x="3348038" y="4313238"/>
            <a:ext cx="2001837" cy="1462087"/>
            <a:chOff x="677427" y="4714093"/>
            <a:chExt cx="2001994" cy="1462001"/>
          </a:xfrm>
        </p:grpSpPr>
        <p:pic>
          <p:nvPicPr>
            <p:cNvPr id="95247" name="Picture 4" descr="http://www.educopedia.com.br/educopedia/images/icones/zuu.png"/>
            <p:cNvPicPr>
              <a:picLocks noChangeAspect="1" noChangeArrowheads="1"/>
            </p:cNvPicPr>
            <p:nvPr/>
          </p:nvPicPr>
          <p:blipFill>
            <a:blip r:embed="rId13"/>
            <a:srcRect b="20917"/>
            <a:stretch>
              <a:fillRect/>
            </a:stretch>
          </p:blipFill>
          <p:spPr bwMode="auto">
            <a:xfrm>
              <a:off x="677427" y="4714093"/>
              <a:ext cx="2001994" cy="1155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CaixaDeTexto 3"/>
            <p:cNvSpPr txBox="1"/>
            <p:nvPr/>
          </p:nvSpPr>
          <p:spPr>
            <a:xfrm>
              <a:off x="807612" y="5868137"/>
              <a:ext cx="1774964" cy="3079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Apoio pedagógico</a:t>
              </a:r>
            </a:p>
          </p:txBody>
        </p:sp>
      </p:grpSp>
      <p:sp>
        <p:nvSpPr>
          <p:cNvPr id="22" name="Retângulo de cantos arredondados 38"/>
          <p:cNvSpPr/>
          <p:nvPr/>
        </p:nvSpPr>
        <p:spPr>
          <a:xfrm>
            <a:off x="179388" y="1125538"/>
            <a:ext cx="8785225" cy="28733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latin typeface="+mj-lt"/>
              </a:rPr>
              <a:t>Gratuitas</a:t>
            </a:r>
            <a:endParaRPr lang="en-US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de cantos arredondados 35"/>
          <p:cNvSpPr/>
          <p:nvPr/>
        </p:nvSpPr>
        <p:spPr>
          <a:xfrm>
            <a:off x="5422900" y="2732088"/>
            <a:ext cx="2663825" cy="2020887"/>
          </a:xfrm>
          <a:prstGeom prst="roundRect">
            <a:avLst>
              <a:gd name="adj" fmla="val 638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pic>
        <p:nvPicPr>
          <p:cNvPr id="97282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3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6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7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8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84" name="CaixaDeTexto 83"/>
          <p:cNvSpPr txBox="1"/>
          <p:nvPr/>
        </p:nvSpPr>
        <p:spPr>
          <a:xfrm>
            <a:off x="2650388" y="1550568"/>
            <a:ext cx="640871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+mn-lt"/>
                <a:cs typeface="+mn-cs"/>
              </a:rPr>
              <a:t>Escola Estadual Caetano de Campos</a:t>
            </a:r>
            <a:endParaRPr lang="en-US" sz="1600" dirty="0">
              <a:latin typeface="+mn-lt"/>
              <a:cs typeface="+mn-cs"/>
            </a:endParaRPr>
          </a:p>
        </p:txBody>
      </p:sp>
      <p:grpSp>
        <p:nvGrpSpPr>
          <p:cNvPr id="97290" name="Grupo 50"/>
          <p:cNvGrpSpPr>
            <a:grpSpLocks/>
          </p:cNvGrpSpPr>
          <p:nvPr/>
        </p:nvGrpSpPr>
        <p:grpSpPr bwMode="auto">
          <a:xfrm>
            <a:off x="207963" y="1531938"/>
            <a:ext cx="1212850" cy="338137"/>
            <a:chOff x="207222" y="1531815"/>
            <a:chExt cx="1093624" cy="554084"/>
          </a:xfrm>
        </p:grpSpPr>
        <p:grpSp>
          <p:nvGrpSpPr>
            <p:cNvPr id="97307" name="Grupo 46"/>
            <p:cNvGrpSpPr>
              <a:grpSpLocks/>
            </p:cNvGrpSpPr>
            <p:nvPr/>
          </p:nvGrpSpPr>
          <p:grpSpPr bwMode="auto">
            <a:xfrm>
              <a:off x="207222" y="1567915"/>
              <a:ext cx="1052410" cy="307224"/>
              <a:chOff x="4352925" y="3228975"/>
              <a:chExt cx="786437" cy="400287"/>
            </a:xfrm>
          </p:grpSpPr>
          <p:pic>
            <p:nvPicPr>
              <p:cNvPr id="97309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310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0" name="CaixaDeTexto 49"/>
            <p:cNvSpPr txBox="1"/>
            <p:nvPr/>
          </p:nvSpPr>
          <p:spPr>
            <a:xfrm>
              <a:off x="212948" y="1531815"/>
              <a:ext cx="1087898" cy="554084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>
                  <a:solidFill>
                    <a:schemeClr val="bg1"/>
                  </a:solidFill>
                </a:rPr>
                <a:t>Ciclo II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CaixaDeTexto 37"/>
          <p:cNvSpPr txBox="1"/>
          <p:nvPr/>
        </p:nvSpPr>
        <p:spPr>
          <a:xfrm>
            <a:off x="268107" y="2555612"/>
            <a:ext cx="4231885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  <a:cs typeface="+mn-cs"/>
              </a:rPr>
              <a:t>Indicadores e kit de Avaliação Compreensiva (com capacitação online)</a:t>
            </a:r>
            <a:endParaRPr lang="en-US" dirty="0">
              <a:latin typeface="+mn-lt"/>
              <a:cs typeface="+mn-cs"/>
            </a:endParaRPr>
          </a:p>
        </p:txBody>
      </p:sp>
      <p:sp>
        <p:nvSpPr>
          <p:cNvPr id="41" name="Triângulo isósceles 40"/>
          <p:cNvSpPr/>
          <p:nvPr/>
        </p:nvSpPr>
        <p:spPr>
          <a:xfrm rot="5400000">
            <a:off x="6689725" y="3635375"/>
            <a:ext cx="288925" cy="25082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7293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35600" y="4856163"/>
            <a:ext cx="2665413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94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867400" y="5180013"/>
            <a:ext cx="21526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95" name="Retângulo 44"/>
          <p:cNvSpPr>
            <a:spLocks noChangeArrowheads="1"/>
          </p:cNvSpPr>
          <p:nvPr/>
        </p:nvSpPr>
        <p:spPr bwMode="auto">
          <a:xfrm>
            <a:off x="250825" y="3444875"/>
            <a:ext cx="42497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>
                <a:latin typeface="Calibri" pitchFamily="34" charset="0"/>
              </a:rPr>
              <a:t>O que é:  </a:t>
            </a:r>
            <a:r>
              <a:rPr lang="pt-BR" sz="1400">
                <a:latin typeface="Calibri" pitchFamily="34" charset="0"/>
              </a:rPr>
              <a:t>O material multimídia online capacita o corpo docente a avaliarem habilidades e competências que os testes regulares não conseguem.</a:t>
            </a:r>
          </a:p>
          <a:p>
            <a:r>
              <a:rPr lang="pt-BR" sz="1400">
                <a:latin typeface="Calibri" pitchFamily="34" charset="0"/>
              </a:rPr>
              <a:t>Habilidades como trabalho em equipe, colaboração, caráter e moral, são alguns dos aspectos que o kit de indicadores de Avaliação Compreensiva permitem.</a:t>
            </a:r>
            <a:endParaRPr lang="en-US" sz="1400">
              <a:latin typeface="Calibri" pitchFamily="34" charset="0"/>
            </a:endParaRPr>
          </a:p>
          <a:p>
            <a:pPr algn="just"/>
            <a:endParaRPr lang="en-US" sz="1400">
              <a:latin typeface="Calibri" pitchFamily="34" charset="0"/>
            </a:endParaRPr>
          </a:p>
        </p:txBody>
      </p:sp>
      <p:sp>
        <p:nvSpPr>
          <p:cNvPr id="54" name="Retângulo de cantos arredondados 53"/>
          <p:cNvSpPr/>
          <p:nvPr/>
        </p:nvSpPr>
        <p:spPr>
          <a:xfrm>
            <a:off x="307975" y="5138738"/>
            <a:ext cx="2493963" cy="56673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accent4">
                    <a:lumMod val="50000"/>
                  </a:schemeClr>
                </a:solidFill>
              </a:rPr>
              <a:t>Clique para baixar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97297" name="Grupo 31"/>
          <p:cNvGrpSpPr>
            <a:grpSpLocks/>
          </p:cNvGrpSpPr>
          <p:nvPr/>
        </p:nvGrpSpPr>
        <p:grpSpPr bwMode="auto">
          <a:xfrm>
            <a:off x="2103438" y="1316038"/>
            <a:ext cx="1397000" cy="1116012"/>
            <a:chOff x="-5751921" y="-118933"/>
            <a:chExt cx="3532648" cy="1883309"/>
          </a:xfrm>
        </p:grpSpPr>
        <p:pic>
          <p:nvPicPr>
            <p:cNvPr id="97305" name="Picture 4" descr="http://www.educopedia.com.br/educopedia/images/icones/zuu.png"/>
            <p:cNvPicPr>
              <a:picLocks noChangeAspect="1" noChangeArrowheads="1"/>
            </p:cNvPicPr>
            <p:nvPr/>
          </p:nvPicPr>
          <p:blipFill>
            <a:blip r:embed="rId12"/>
            <a:srcRect b="20917"/>
            <a:stretch>
              <a:fillRect/>
            </a:stretch>
          </p:blipFill>
          <p:spPr bwMode="auto">
            <a:xfrm>
              <a:off x="-5100784" y="-118933"/>
              <a:ext cx="2501131" cy="1443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CaixaDeTexto 34"/>
            <p:cNvSpPr txBox="1"/>
            <p:nvPr/>
          </p:nvSpPr>
          <p:spPr>
            <a:xfrm>
              <a:off x="-5751921" y="1322348"/>
              <a:ext cx="3532648" cy="4420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100" b="1" dirty="0">
                  <a:solidFill>
                    <a:schemeClr val="accent4">
                      <a:lumMod val="50000"/>
                    </a:schemeClr>
                  </a:solidFill>
                  <a:latin typeface="+mn-lt"/>
                  <a:cs typeface="+mn-cs"/>
                </a:rPr>
                <a:t>Apoio pedagógico</a:t>
              </a:r>
            </a:p>
          </p:txBody>
        </p:sp>
      </p:grpSp>
      <p:sp>
        <p:nvSpPr>
          <p:cNvPr id="39" name="Retângulo de cantos arredondados 38"/>
          <p:cNvSpPr/>
          <p:nvPr/>
        </p:nvSpPr>
        <p:spPr>
          <a:xfrm>
            <a:off x="179388" y="1125538"/>
            <a:ext cx="8785225" cy="28733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latin typeface="+mj-lt"/>
              </a:rPr>
              <a:t>Gratuitas</a:t>
            </a:r>
            <a:endParaRPr lang="en-US" sz="1600" b="1" dirty="0">
              <a:latin typeface="+mj-lt"/>
            </a:endParaRPr>
          </a:p>
        </p:txBody>
      </p:sp>
      <p:pic>
        <p:nvPicPr>
          <p:cNvPr id="97299" name="Picture 2"/>
          <p:cNvPicPr>
            <a:picLocks noChangeAspect="1" noChangeArrowheads="1"/>
          </p:cNvPicPr>
          <p:nvPr/>
        </p:nvPicPr>
        <p:blipFill>
          <a:blip r:embed="rId13"/>
          <a:srcRect l="14986" t="44337" r="67741" b="33047"/>
          <a:stretch>
            <a:fillRect/>
          </a:stretch>
        </p:blipFill>
        <p:spPr bwMode="auto">
          <a:xfrm>
            <a:off x="5645150" y="2933700"/>
            <a:ext cx="2246313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7300" name="Grupo 50"/>
          <p:cNvGrpSpPr>
            <a:grpSpLocks/>
          </p:cNvGrpSpPr>
          <p:nvPr/>
        </p:nvGrpSpPr>
        <p:grpSpPr bwMode="auto">
          <a:xfrm>
            <a:off x="6011863" y="6308725"/>
            <a:ext cx="1625600" cy="344488"/>
            <a:chOff x="207222" y="1531815"/>
            <a:chExt cx="1093624" cy="343324"/>
          </a:xfrm>
        </p:grpSpPr>
        <p:grpSp>
          <p:nvGrpSpPr>
            <p:cNvPr id="97301" name="Grupo 46"/>
            <p:cNvGrpSpPr>
              <a:grpSpLocks/>
            </p:cNvGrpSpPr>
            <p:nvPr/>
          </p:nvGrpSpPr>
          <p:grpSpPr bwMode="auto">
            <a:xfrm>
              <a:off x="207217" y="1567915"/>
              <a:ext cx="1052409" cy="307224"/>
              <a:chOff x="4352925" y="3228975"/>
              <a:chExt cx="786437" cy="400287"/>
            </a:xfrm>
          </p:grpSpPr>
          <p:pic>
            <p:nvPicPr>
              <p:cNvPr id="97303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304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7302" name="CaixaDeTexto 38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Voltar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29" name="Grupo 56"/>
          <p:cNvGrpSpPr>
            <a:grpSpLocks/>
          </p:cNvGrpSpPr>
          <p:nvPr/>
        </p:nvGrpSpPr>
        <p:grpSpPr bwMode="auto">
          <a:xfrm>
            <a:off x="6111875" y="2276475"/>
            <a:ext cx="2527300" cy="1985963"/>
            <a:chOff x="1043608" y="2163299"/>
            <a:chExt cx="3024336" cy="2376264"/>
          </a:xfrm>
        </p:grpSpPr>
        <p:sp>
          <p:nvSpPr>
            <p:cNvPr id="59" name="Retângulo de cantos arredondados 58"/>
            <p:cNvSpPr/>
            <p:nvPr/>
          </p:nvSpPr>
          <p:spPr>
            <a:xfrm>
              <a:off x="1043608" y="2163299"/>
              <a:ext cx="3024336" cy="2376264"/>
            </a:xfrm>
            <a:prstGeom prst="roundRect">
              <a:avLst>
                <a:gd name="adj" fmla="val 735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9373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29471" y="4149080"/>
              <a:ext cx="2808311" cy="29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9330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1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9333" name="Grupo 64"/>
          <p:cNvGrpSpPr>
            <a:grpSpLocks/>
          </p:cNvGrpSpPr>
          <p:nvPr/>
        </p:nvGrpSpPr>
        <p:grpSpPr bwMode="auto">
          <a:xfrm>
            <a:off x="820738" y="4508500"/>
            <a:ext cx="1716087" cy="576263"/>
            <a:chOff x="820279" y="4364571"/>
            <a:chExt cx="1083746" cy="363957"/>
          </a:xfrm>
        </p:grpSpPr>
        <p:pic>
          <p:nvPicPr>
            <p:cNvPr id="99369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0279" y="4364571"/>
              <a:ext cx="513786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370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flipH="1">
              <a:off x="1331640" y="4365104"/>
              <a:ext cx="572385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9371" name="CaixaDeTexto 21"/>
            <p:cNvSpPr txBox="1">
              <a:spLocks noChangeArrowheads="1"/>
            </p:cNvSpPr>
            <p:nvPr/>
          </p:nvSpPr>
          <p:spPr bwMode="auto">
            <a:xfrm>
              <a:off x="1022280" y="4418587"/>
              <a:ext cx="686862" cy="224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>
                  <a:solidFill>
                    <a:schemeClr val="bg1"/>
                  </a:solidFill>
                  <a:latin typeface="Calibri" pitchFamily="34" charset="0"/>
                </a:rPr>
                <a:t>Ciclo I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99334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5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6" name="Picture 1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9337" name="Grupo 37"/>
          <p:cNvGrpSpPr>
            <a:grpSpLocks/>
          </p:cNvGrpSpPr>
          <p:nvPr/>
        </p:nvGrpSpPr>
        <p:grpSpPr bwMode="auto">
          <a:xfrm>
            <a:off x="539750" y="2306638"/>
            <a:ext cx="2527300" cy="1985962"/>
            <a:chOff x="1043608" y="2163299"/>
            <a:chExt cx="3024336" cy="2376264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1043608" y="2163299"/>
              <a:ext cx="3024336" cy="2376264"/>
            </a:xfrm>
            <a:prstGeom prst="roundRect">
              <a:avLst>
                <a:gd name="adj" fmla="val 735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99364" name="Picture 5" descr="http://lelinopontes.files.wordpress.com/2011/06/110609141556-large.jpg?w=424&amp;h=283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173769" y="2276872"/>
              <a:ext cx="2736304" cy="18263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9365" name="Grupo 51"/>
            <p:cNvGrpSpPr>
              <a:grpSpLocks/>
            </p:cNvGrpSpPr>
            <p:nvPr/>
          </p:nvGrpSpPr>
          <p:grpSpPr bwMode="auto">
            <a:xfrm>
              <a:off x="2051720" y="2955387"/>
              <a:ext cx="864096" cy="504056"/>
              <a:chOff x="2065575" y="2739363"/>
              <a:chExt cx="864096" cy="504056"/>
            </a:xfrm>
          </p:grpSpPr>
          <p:sp>
            <p:nvSpPr>
              <p:cNvPr id="40" name="Retângulo 39"/>
              <p:cNvSpPr/>
              <p:nvPr/>
            </p:nvSpPr>
            <p:spPr>
              <a:xfrm>
                <a:off x="2066209" y="2739363"/>
                <a:ext cx="864366" cy="503366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1" name="Triângulo isósceles 40"/>
              <p:cNvSpPr/>
              <p:nvPr/>
            </p:nvSpPr>
            <p:spPr>
              <a:xfrm rot="5400000">
                <a:off x="2379677" y="2872313"/>
                <a:ext cx="284924" cy="246962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pic>
          <p:nvPicPr>
            <p:cNvPr id="9936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29471" y="4149080"/>
              <a:ext cx="2808311" cy="29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9338" name="Grupo 38"/>
          <p:cNvGrpSpPr>
            <a:grpSpLocks/>
          </p:cNvGrpSpPr>
          <p:nvPr/>
        </p:nvGrpSpPr>
        <p:grpSpPr bwMode="auto">
          <a:xfrm>
            <a:off x="3348038" y="2276475"/>
            <a:ext cx="2527300" cy="1985963"/>
            <a:chOff x="1043608" y="2163299"/>
            <a:chExt cx="3024336" cy="2376264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1043608" y="2163299"/>
              <a:ext cx="3024336" cy="2376264"/>
            </a:xfrm>
            <a:prstGeom prst="roundRect">
              <a:avLst>
                <a:gd name="adj" fmla="val 735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9359" name="Grupo 51"/>
            <p:cNvGrpSpPr>
              <a:grpSpLocks/>
            </p:cNvGrpSpPr>
            <p:nvPr/>
          </p:nvGrpSpPr>
          <p:grpSpPr bwMode="auto">
            <a:xfrm>
              <a:off x="2051720" y="2955387"/>
              <a:ext cx="864096" cy="504056"/>
              <a:chOff x="2065575" y="2739363"/>
              <a:chExt cx="864096" cy="504056"/>
            </a:xfrm>
          </p:grpSpPr>
          <p:sp>
            <p:nvSpPr>
              <p:cNvPr id="53" name="Retângulo 52"/>
              <p:cNvSpPr/>
              <p:nvPr/>
            </p:nvSpPr>
            <p:spPr>
              <a:xfrm>
                <a:off x="2066208" y="2739363"/>
                <a:ext cx="864368" cy="50336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6" name="Triângulo isósceles 55"/>
              <p:cNvSpPr/>
              <p:nvPr/>
            </p:nvSpPr>
            <p:spPr>
              <a:xfrm rot="5400000">
                <a:off x="2379677" y="2872313"/>
                <a:ext cx="284924" cy="246962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pic>
          <p:nvPicPr>
            <p:cNvPr id="9936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29471" y="4149080"/>
              <a:ext cx="2808311" cy="29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9339" name="Grupo 66"/>
          <p:cNvGrpSpPr>
            <a:grpSpLocks/>
          </p:cNvGrpSpPr>
          <p:nvPr/>
        </p:nvGrpSpPr>
        <p:grpSpPr bwMode="auto">
          <a:xfrm>
            <a:off x="3635375" y="4508500"/>
            <a:ext cx="1717675" cy="577850"/>
            <a:chOff x="820279" y="4364571"/>
            <a:chExt cx="1083746" cy="363957"/>
          </a:xfrm>
        </p:grpSpPr>
        <p:pic>
          <p:nvPicPr>
            <p:cNvPr id="99355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0279" y="4364571"/>
              <a:ext cx="513786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356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flipH="1">
              <a:off x="1331640" y="4365104"/>
              <a:ext cx="572385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9357" name="CaixaDeTexto 69"/>
            <p:cNvSpPr txBox="1">
              <a:spLocks noChangeArrowheads="1"/>
            </p:cNvSpPr>
            <p:nvPr/>
          </p:nvSpPr>
          <p:spPr bwMode="auto">
            <a:xfrm>
              <a:off x="1022280" y="4418587"/>
              <a:ext cx="686862" cy="224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>
                  <a:solidFill>
                    <a:schemeClr val="bg1"/>
                  </a:solidFill>
                  <a:latin typeface="Calibri" pitchFamily="34" charset="0"/>
                </a:rPr>
                <a:t>Ciclo II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99340" name="Grupo 70"/>
          <p:cNvGrpSpPr>
            <a:grpSpLocks/>
          </p:cNvGrpSpPr>
          <p:nvPr/>
        </p:nvGrpSpPr>
        <p:grpSpPr bwMode="auto">
          <a:xfrm>
            <a:off x="6011863" y="4508500"/>
            <a:ext cx="2432050" cy="576263"/>
            <a:chOff x="820279" y="4364571"/>
            <a:chExt cx="1083746" cy="363957"/>
          </a:xfrm>
        </p:grpSpPr>
        <p:pic>
          <p:nvPicPr>
            <p:cNvPr id="99352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0279" y="4364571"/>
              <a:ext cx="513786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353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flipH="1">
              <a:off x="1331640" y="4365104"/>
              <a:ext cx="572385" cy="363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9354" name="CaixaDeTexto 73"/>
            <p:cNvSpPr txBox="1">
              <a:spLocks noChangeArrowheads="1"/>
            </p:cNvSpPr>
            <p:nvPr/>
          </p:nvSpPr>
          <p:spPr bwMode="auto">
            <a:xfrm>
              <a:off x="1022280" y="4418589"/>
              <a:ext cx="686862" cy="224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2000">
                  <a:solidFill>
                    <a:schemeClr val="bg1"/>
                  </a:solidFill>
                  <a:latin typeface="Calibri" pitchFamily="34" charset="0"/>
                </a:rPr>
                <a:t>Ensino Médio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99341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433763" y="2376488"/>
            <a:ext cx="230346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Retângulo 75"/>
          <p:cNvSpPr/>
          <p:nvPr/>
        </p:nvSpPr>
        <p:spPr>
          <a:xfrm>
            <a:off x="4284663" y="2924175"/>
            <a:ext cx="720725" cy="422275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7" name="Triângulo isósceles 76"/>
          <p:cNvSpPr/>
          <p:nvPr/>
        </p:nvSpPr>
        <p:spPr>
          <a:xfrm rot="5400000">
            <a:off x="4545012" y="3036888"/>
            <a:ext cx="239713" cy="20478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9344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78" name="Retângulo 77"/>
          <p:cNvSpPr/>
          <p:nvPr/>
        </p:nvSpPr>
        <p:spPr>
          <a:xfrm>
            <a:off x="6954838" y="2938463"/>
            <a:ext cx="722312" cy="422275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9" name="Triângulo isósceles 78"/>
          <p:cNvSpPr/>
          <p:nvPr/>
        </p:nvSpPr>
        <p:spPr>
          <a:xfrm rot="5400000">
            <a:off x="7216775" y="3049588"/>
            <a:ext cx="238125" cy="20637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9347" name="Picture 10" descr="http://www.rioecultura.com.br/instituicao/img/ccult_oi_nave_02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227763" y="2420938"/>
            <a:ext cx="230505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Retângulo 79"/>
          <p:cNvSpPr/>
          <p:nvPr/>
        </p:nvSpPr>
        <p:spPr>
          <a:xfrm>
            <a:off x="7092950" y="2924175"/>
            <a:ext cx="720725" cy="422275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" name="Triângulo isósceles 80"/>
          <p:cNvSpPr/>
          <p:nvPr/>
        </p:nvSpPr>
        <p:spPr>
          <a:xfrm rot="5400000">
            <a:off x="7353300" y="3036888"/>
            <a:ext cx="239713" cy="20478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2" name="Retângulo de cantos arredondados 81"/>
          <p:cNvSpPr/>
          <p:nvPr/>
        </p:nvSpPr>
        <p:spPr>
          <a:xfrm>
            <a:off x="238125" y="1125538"/>
            <a:ext cx="8640763" cy="2873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j-lt"/>
              </a:rPr>
              <a:t>Pagas</a:t>
            </a:r>
            <a:endParaRPr lang="en-US" b="1" dirty="0">
              <a:latin typeface="+mj-lt"/>
            </a:endParaRPr>
          </a:p>
        </p:txBody>
      </p:sp>
      <p:sp>
        <p:nvSpPr>
          <p:cNvPr id="84" name="CaixaDeTexto 83"/>
          <p:cNvSpPr txBox="1"/>
          <p:nvPr/>
        </p:nvSpPr>
        <p:spPr>
          <a:xfrm>
            <a:off x="2595168" y="1457074"/>
            <a:ext cx="640871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+mn-lt"/>
                <a:cs typeface="+mn-cs"/>
              </a:rPr>
              <a:t>Escola Estadual Caetano de Campos    	Saldo: R$ 60.000,00  	</a:t>
            </a:r>
            <a:endParaRPr lang="en-US" sz="16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8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0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1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2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3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82" name="Retângulo de cantos arredondados 81"/>
          <p:cNvSpPr/>
          <p:nvPr/>
        </p:nvSpPr>
        <p:spPr>
          <a:xfrm>
            <a:off x="238125" y="1125538"/>
            <a:ext cx="8640763" cy="2873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j-lt"/>
              </a:rPr>
              <a:t>Pagas</a:t>
            </a:r>
            <a:endParaRPr lang="en-US" b="1" dirty="0">
              <a:latin typeface="+mj-lt"/>
            </a:endParaRPr>
          </a:p>
        </p:txBody>
      </p:sp>
      <p:grpSp>
        <p:nvGrpSpPr>
          <p:cNvPr id="101385" name="Grupo 50"/>
          <p:cNvGrpSpPr>
            <a:grpSpLocks/>
          </p:cNvGrpSpPr>
          <p:nvPr/>
        </p:nvGrpSpPr>
        <p:grpSpPr bwMode="auto">
          <a:xfrm>
            <a:off x="207963" y="1531938"/>
            <a:ext cx="1092200" cy="342900"/>
            <a:chOff x="207222" y="1531815"/>
            <a:chExt cx="1093624" cy="343324"/>
          </a:xfrm>
        </p:grpSpPr>
        <p:grpSp>
          <p:nvGrpSpPr>
            <p:cNvPr id="101390" name="Grupo 46"/>
            <p:cNvGrpSpPr>
              <a:grpSpLocks/>
            </p:cNvGrpSpPr>
            <p:nvPr/>
          </p:nvGrpSpPr>
          <p:grpSpPr bwMode="auto">
            <a:xfrm>
              <a:off x="207222" y="1567915"/>
              <a:ext cx="1052410" cy="307224"/>
              <a:chOff x="4352925" y="3228975"/>
              <a:chExt cx="786437" cy="400287"/>
            </a:xfrm>
          </p:grpSpPr>
          <p:pic>
            <p:nvPicPr>
              <p:cNvPr id="101392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393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1391" name="CaixaDeTexto 49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Ciclo I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101386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1188" y="2708275"/>
            <a:ext cx="23733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7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48038" y="2779713"/>
            <a:ext cx="2376487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8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00788" y="2708275"/>
            <a:ext cx="2217737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83"/>
          <p:cNvSpPr txBox="1"/>
          <p:nvPr/>
        </p:nvSpPr>
        <p:spPr>
          <a:xfrm>
            <a:off x="2595168" y="1457074"/>
            <a:ext cx="640871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+mn-lt"/>
                <a:cs typeface="+mn-cs"/>
              </a:rPr>
              <a:t>Escola Estadual Caetano de Campos    	Saldo: R$ 60.000,00  	</a:t>
            </a:r>
            <a:endParaRPr lang="en-US" sz="16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6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8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9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0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1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82" name="Retângulo de cantos arredondados 81"/>
          <p:cNvSpPr/>
          <p:nvPr/>
        </p:nvSpPr>
        <p:spPr>
          <a:xfrm>
            <a:off x="238125" y="1125538"/>
            <a:ext cx="8640763" cy="2873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j-lt"/>
              </a:rPr>
              <a:t>Pagas</a:t>
            </a:r>
            <a:endParaRPr lang="en-US" b="1" dirty="0">
              <a:latin typeface="+mj-lt"/>
            </a:endParaRPr>
          </a:p>
        </p:txBody>
      </p:sp>
      <p:grpSp>
        <p:nvGrpSpPr>
          <p:cNvPr id="103433" name="Grupo 50"/>
          <p:cNvGrpSpPr>
            <a:grpSpLocks/>
          </p:cNvGrpSpPr>
          <p:nvPr/>
        </p:nvGrpSpPr>
        <p:grpSpPr bwMode="auto">
          <a:xfrm>
            <a:off x="207963" y="1531938"/>
            <a:ext cx="1092200" cy="342900"/>
            <a:chOff x="207222" y="1531815"/>
            <a:chExt cx="1093624" cy="343324"/>
          </a:xfrm>
        </p:grpSpPr>
        <p:grpSp>
          <p:nvGrpSpPr>
            <p:cNvPr id="103454" name="Grupo 46"/>
            <p:cNvGrpSpPr>
              <a:grpSpLocks/>
            </p:cNvGrpSpPr>
            <p:nvPr/>
          </p:nvGrpSpPr>
          <p:grpSpPr bwMode="auto">
            <a:xfrm>
              <a:off x="207222" y="1567915"/>
              <a:ext cx="1052410" cy="307224"/>
              <a:chOff x="4352925" y="3228975"/>
              <a:chExt cx="786437" cy="400287"/>
            </a:xfrm>
          </p:grpSpPr>
          <p:pic>
            <p:nvPicPr>
              <p:cNvPr id="103456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457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3455" name="CaixaDeTexto 49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Ciclo I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103434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79613" y="1484313"/>
            <a:ext cx="99853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5" name="CaixaDeTexto 18"/>
          <p:cNvSpPr txBox="1">
            <a:spLocks noChangeArrowheads="1"/>
          </p:cNvSpPr>
          <p:nvPr/>
        </p:nvSpPr>
        <p:spPr bwMode="auto">
          <a:xfrm>
            <a:off x="250825" y="2205038"/>
            <a:ext cx="41052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C00000"/>
                </a:solidFill>
                <a:latin typeface="Calibri" pitchFamily="34" charset="0"/>
              </a:rPr>
              <a:t>High Tech</a:t>
            </a:r>
            <a:endParaRPr lang="en-US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03436" name="CaixaDeTexto 19"/>
          <p:cNvSpPr txBox="1">
            <a:spLocks noChangeArrowheads="1"/>
          </p:cNvSpPr>
          <p:nvPr/>
        </p:nvSpPr>
        <p:spPr bwMode="auto">
          <a:xfrm>
            <a:off x="250825" y="4356100"/>
            <a:ext cx="1225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0000"/>
                </a:solidFill>
                <a:latin typeface="Calibri" pitchFamily="34" charset="0"/>
              </a:rPr>
              <a:t>Low Tech</a:t>
            </a:r>
            <a:endParaRPr lang="en-US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4572000" y="4900613"/>
            <a:ext cx="1762125" cy="133667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sp>
        <p:nvSpPr>
          <p:cNvPr id="23" name="CaixaDeTexto 22"/>
          <p:cNvSpPr txBox="1"/>
          <p:nvPr/>
        </p:nvSpPr>
        <p:spPr>
          <a:xfrm>
            <a:off x="6455459" y="4961420"/>
            <a:ext cx="2004973" cy="3077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latin typeface="+mn-lt"/>
                <a:cs typeface="+mn-cs"/>
              </a:rPr>
              <a:t>Kit de Robótica – Ciclo I</a:t>
            </a:r>
            <a:endParaRPr lang="en-US" sz="1400" dirty="0">
              <a:latin typeface="+mn-lt"/>
              <a:cs typeface="+mn-cs"/>
            </a:endParaRPr>
          </a:p>
        </p:txBody>
      </p:sp>
      <p:pic>
        <p:nvPicPr>
          <p:cNvPr id="103439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16688" y="5751513"/>
            <a:ext cx="1290637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40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02400" y="5326063"/>
            <a:ext cx="13033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441" name="Grupo 27"/>
          <p:cNvGrpSpPr>
            <a:grpSpLocks/>
          </p:cNvGrpSpPr>
          <p:nvPr/>
        </p:nvGrpSpPr>
        <p:grpSpPr bwMode="auto">
          <a:xfrm>
            <a:off x="547688" y="4876800"/>
            <a:ext cx="3889375" cy="1336675"/>
            <a:chOff x="395536" y="4725144"/>
            <a:chExt cx="4608512" cy="1584176"/>
          </a:xfrm>
        </p:grpSpPr>
        <p:sp>
          <p:nvSpPr>
            <p:cNvPr id="29" name="Retângulo de cantos arredondados 28"/>
            <p:cNvSpPr/>
            <p:nvPr/>
          </p:nvSpPr>
          <p:spPr>
            <a:xfrm>
              <a:off x="395536" y="4725144"/>
              <a:ext cx="2087938" cy="1584176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  <p:pic>
          <p:nvPicPr>
            <p:cNvPr id="103450" name="Picture 2" descr="http://blogdebrinquedo.com.br/wp-content/uploads/2009/05/chem-c3000.jpg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11842" y="4896870"/>
              <a:ext cx="1804361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CaixaDeTexto 30"/>
            <p:cNvSpPr txBox="1"/>
            <p:nvPr/>
          </p:nvSpPr>
          <p:spPr>
            <a:xfrm>
              <a:off x="2627784" y="4797152"/>
              <a:ext cx="2376264" cy="364773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dirty="0">
                  <a:latin typeface="+mn-lt"/>
                  <a:cs typeface="+mn-cs"/>
                </a:rPr>
                <a:t>Kit de Ciências – Ciclo I</a:t>
              </a:r>
              <a:endParaRPr lang="en-US" sz="1400" dirty="0">
                <a:latin typeface="+mn-lt"/>
                <a:cs typeface="+mn-cs"/>
              </a:endParaRPr>
            </a:p>
          </p:txBody>
        </p:sp>
        <p:pic>
          <p:nvPicPr>
            <p:cNvPr id="103452" name="Picture 3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699792" y="5733256"/>
              <a:ext cx="1530169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53" name="Picture 4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683203" y="5229200"/>
              <a:ext cx="1544899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3442" name="Picture 6" descr="http://tek.sapo.pt/gfx/451457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743450" y="4984750"/>
            <a:ext cx="14287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tângulo de cantos arredondados 35"/>
          <p:cNvSpPr/>
          <p:nvPr/>
        </p:nvSpPr>
        <p:spPr>
          <a:xfrm>
            <a:off x="554038" y="2708275"/>
            <a:ext cx="1760537" cy="133667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sp>
        <p:nvSpPr>
          <p:cNvPr id="38" name="CaixaDeTexto 37"/>
          <p:cNvSpPr txBox="1"/>
          <p:nvPr/>
        </p:nvSpPr>
        <p:spPr>
          <a:xfrm>
            <a:off x="2436866" y="2769677"/>
            <a:ext cx="2004973" cy="3077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latin typeface="+mn-lt"/>
                <a:cs typeface="+mn-cs"/>
              </a:rPr>
              <a:t>Laptop UCA - MEC</a:t>
            </a:r>
            <a:endParaRPr lang="en-US" sz="1400" dirty="0">
              <a:latin typeface="+mn-lt"/>
              <a:cs typeface="+mn-cs"/>
            </a:endParaRPr>
          </a:p>
        </p:txBody>
      </p:sp>
      <p:pic>
        <p:nvPicPr>
          <p:cNvPr id="103445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97138" y="3559175"/>
            <a:ext cx="1292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46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482850" y="3133725"/>
            <a:ext cx="13049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47" name="Picture 8" descr="http://www.tvsul.tv.br/wp-content/uploads/2011/04/Modelo-do-laptop-do-ProUca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84213" y="2852738"/>
            <a:ext cx="1439862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CaixaDeTexto 83"/>
          <p:cNvSpPr txBox="1"/>
          <p:nvPr/>
        </p:nvSpPr>
        <p:spPr>
          <a:xfrm>
            <a:off x="2595168" y="1457074"/>
            <a:ext cx="640871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+mn-lt"/>
                <a:cs typeface="+mn-cs"/>
              </a:rPr>
              <a:t>Escola Estadual Caetano de Campos    	Saldo: R$ 60.000,00  	</a:t>
            </a:r>
            <a:endParaRPr lang="en-US" sz="16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4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6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7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8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9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82" name="Retângulo de cantos arredondados 81"/>
          <p:cNvSpPr/>
          <p:nvPr/>
        </p:nvSpPr>
        <p:spPr>
          <a:xfrm>
            <a:off x="238125" y="1125538"/>
            <a:ext cx="8640763" cy="2873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j-lt"/>
              </a:rPr>
              <a:t>Pagas</a:t>
            </a:r>
            <a:endParaRPr lang="en-US" b="1" dirty="0">
              <a:latin typeface="+mj-lt"/>
            </a:endParaRPr>
          </a:p>
        </p:txBody>
      </p:sp>
      <p:grpSp>
        <p:nvGrpSpPr>
          <p:cNvPr id="105481" name="Grupo 50"/>
          <p:cNvGrpSpPr>
            <a:grpSpLocks/>
          </p:cNvGrpSpPr>
          <p:nvPr/>
        </p:nvGrpSpPr>
        <p:grpSpPr bwMode="auto">
          <a:xfrm>
            <a:off x="207963" y="1531938"/>
            <a:ext cx="1092200" cy="342900"/>
            <a:chOff x="207222" y="1531815"/>
            <a:chExt cx="1093624" cy="343324"/>
          </a:xfrm>
        </p:grpSpPr>
        <p:grpSp>
          <p:nvGrpSpPr>
            <p:cNvPr id="105505" name="Grupo 46"/>
            <p:cNvGrpSpPr>
              <a:grpSpLocks/>
            </p:cNvGrpSpPr>
            <p:nvPr/>
          </p:nvGrpSpPr>
          <p:grpSpPr bwMode="auto">
            <a:xfrm>
              <a:off x="207222" y="1567915"/>
              <a:ext cx="1052410" cy="307224"/>
              <a:chOff x="4352925" y="3228975"/>
              <a:chExt cx="786437" cy="400287"/>
            </a:xfrm>
          </p:grpSpPr>
          <p:pic>
            <p:nvPicPr>
              <p:cNvPr id="105507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08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5506" name="CaixaDeTexto 49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Ciclo I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105482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79613" y="1484313"/>
            <a:ext cx="99853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83" name="CaixaDeTexto 18"/>
          <p:cNvSpPr txBox="1">
            <a:spLocks noChangeArrowheads="1"/>
          </p:cNvSpPr>
          <p:nvPr/>
        </p:nvSpPr>
        <p:spPr bwMode="auto">
          <a:xfrm>
            <a:off x="250825" y="2060575"/>
            <a:ext cx="4105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C00000"/>
                </a:solidFill>
                <a:latin typeface="Calibri" pitchFamily="34" charset="0"/>
              </a:rPr>
              <a:t>High Tech</a:t>
            </a:r>
            <a:endParaRPr lang="en-US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268108" y="2555612"/>
            <a:ext cx="2004973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  <a:cs typeface="+mn-cs"/>
              </a:rPr>
              <a:t>Laptop UCA - MEC</a:t>
            </a:r>
            <a:endParaRPr lang="en-US" dirty="0">
              <a:latin typeface="+mn-lt"/>
              <a:cs typeface="+mn-cs"/>
            </a:endParaRPr>
          </a:p>
        </p:txBody>
      </p:sp>
      <p:grpSp>
        <p:nvGrpSpPr>
          <p:cNvPr id="105485" name="Grupo 34"/>
          <p:cNvGrpSpPr>
            <a:grpSpLocks/>
          </p:cNvGrpSpPr>
          <p:nvPr/>
        </p:nvGrpSpPr>
        <p:grpSpPr bwMode="auto">
          <a:xfrm>
            <a:off x="5422900" y="2732088"/>
            <a:ext cx="2663825" cy="2020887"/>
            <a:chOff x="553407" y="2708920"/>
            <a:chExt cx="1761946" cy="1336649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53407" y="2708920"/>
              <a:ext cx="1761946" cy="1336649"/>
            </a:xfrm>
            <a:prstGeom prst="roundRect">
              <a:avLst>
                <a:gd name="adj" fmla="val 6385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  <p:pic>
          <p:nvPicPr>
            <p:cNvPr id="105504" name="Picture 8" descr="http://www.tvsul.tv.br/wp-content/uploads/2011/04/Modelo-do-laptop-do-ProUca.jp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683568" y="2852936"/>
              <a:ext cx="1440160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7" name="Retângulo 36"/>
          <p:cNvSpPr/>
          <p:nvPr/>
        </p:nvSpPr>
        <p:spPr>
          <a:xfrm>
            <a:off x="6357938" y="3451225"/>
            <a:ext cx="876300" cy="511175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Triângulo isósceles 40"/>
          <p:cNvSpPr/>
          <p:nvPr/>
        </p:nvSpPr>
        <p:spPr>
          <a:xfrm rot="5400000">
            <a:off x="6674644" y="3586957"/>
            <a:ext cx="288925" cy="24923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5488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435600" y="4856163"/>
            <a:ext cx="2665413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89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67400" y="5180013"/>
            <a:ext cx="21526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90" name="Retângulo 44"/>
          <p:cNvSpPr>
            <a:spLocks noChangeArrowheads="1"/>
          </p:cNvSpPr>
          <p:nvPr/>
        </p:nvSpPr>
        <p:spPr bwMode="auto">
          <a:xfrm>
            <a:off x="250825" y="3051175"/>
            <a:ext cx="42497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400" b="1">
                <a:latin typeface="Calibri" pitchFamily="34" charset="0"/>
              </a:rPr>
              <a:t>O que é: </a:t>
            </a:r>
            <a:r>
              <a:rPr lang="pt-BR" sz="1400">
                <a:latin typeface="Calibri" pitchFamily="34" charset="0"/>
              </a:rPr>
              <a:t>O laptop possui configuração exclusiva e requisitos funcionais únicos, tela de cristal líquido de sete polegadas, bateria com autonomia mínima de três horas e peso de até 1,5 kg. É equipado para rede sem fio e conexão de Internet.</a:t>
            </a:r>
          </a:p>
          <a:p>
            <a:pPr algn="just"/>
            <a:endParaRPr lang="en-US" sz="1400">
              <a:latin typeface="Calibri" pitchFamily="34" charset="0"/>
            </a:endParaRPr>
          </a:p>
        </p:txBody>
      </p:sp>
      <p:sp>
        <p:nvSpPr>
          <p:cNvPr id="105491" name="CaixaDeTexto 45"/>
          <p:cNvSpPr txBox="1">
            <a:spLocks noChangeArrowheads="1"/>
          </p:cNvSpPr>
          <p:nvPr/>
        </p:nvSpPr>
        <p:spPr bwMode="auto">
          <a:xfrm>
            <a:off x="295275" y="4365625"/>
            <a:ext cx="478155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latin typeface="Calibri" pitchFamily="34" charset="0"/>
              </a:rPr>
              <a:t>Valor: R$ 350,00 </a:t>
            </a:r>
            <a:r>
              <a:rPr lang="pt-BR">
                <a:latin typeface="Calibri" pitchFamily="34" charset="0"/>
              </a:rPr>
              <a:t>por unidade</a:t>
            </a:r>
          </a:p>
          <a:p>
            <a:r>
              <a:rPr lang="pt-BR" sz="1400" b="1">
                <a:latin typeface="Calibri" pitchFamily="34" charset="0"/>
              </a:rPr>
              <a:t>Quantidade Mínima: </a:t>
            </a:r>
            <a:r>
              <a:rPr lang="pt-BR" sz="1400">
                <a:latin typeface="Calibri" pitchFamily="34" charset="0"/>
              </a:rPr>
              <a:t>30 unidades</a:t>
            </a:r>
          </a:p>
          <a:p>
            <a:endParaRPr lang="pt-BR" sz="1400">
              <a:latin typeface="Calibri" pitchFamily="34" charset="0"/>
            </a:endParaRPr>
          </a:p>
          <a:p>
            <a:r>
              <a:rPr lang="pt-BR" sz="1400" b="1">
                <a:latin typeface="Calibri" pitchFamily="34" charset="0"/>
              </a:rPr>
              <a:t>Horas de capacitação na escola</a:t>
            </a:r>
            <a:r>
              <a:rPr lang="pt-BR" sz="1400">
                <a:latin typeface="Calibri" pitchFamily="34" charset="0"/>
              </a:rPr>
              <a:t>: 2h técnicas e 4h pedagógicas</a:t>
            </a:r>
            <a:endParaRPr lang="en-US" sz="1400">
              <a:latin typeface="Calibri" pitchFamily="34" charset="0"/>
            </a:endParaRPr>
          </a:p>
        </p:txBody>
      </p:sp>
      <p:sp>
        <p:nvSpPr>
          <p:cNvPr id="105492" name="CaixaDeTexto 46"/>
          <p:cNvSpPr txBox="1">
            <a:spLocks noChangeArrowheads="1"/>
          </p:cNvSpPr>
          <p:nvPr/>
        </p:nvSpPr>
        <p:spPr bwMode="auto">
          <a:xfrm>
            <a:off x="295275" y="5516563"/>
            <a:ext cx="1873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latin typeface="Calibri" pitchFamily="34" charset="0"/>
              </a:rPr>
              <a:t>Quantidade: </a:t>
            </a:r>
            <a:endParaRPr lang="en-US" b="1">
              <a:latin typeface="Calibri" pitchFamily="34" charset="0"/>
            </a:endParaRPr>
          </a:p>
        </p:txBody>
      </p:sp>
      <p:sp>
        <p:nvSpPr>
          <p:cNvPr id="51" name="Retângulo de cantos arredondados 50"/>
          <p:cNvSpPr/>
          <p:nvPr/>
        </p:nvSpPr>
        <p:spPr>
          <a:xfrm>
            <a:off x="1692275" y="5561013"/>
            <a:ext cx="1411288" cy="2889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5494" name="CaixaDeTexto 51"/>
          <p:cNvSpPr txBox="1">
            <a:spLocks noChangeArrowheads="1"/>
          </p:cNvSpPr>
          <p:nvPr/>
        </p:nvSpPr>
        <p:spPr bwMode="auto">
          <a:xfrm>
            <a:off x="312738" y="5962650"/>
            <a:ext cx="18716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latin typeface="Calibri" pitchFamily="34" charset="0"/>
              </a:rPr>
              <a:t>Valor Total: </a:t>
            </a:r>
            <a:endParaRPr lang="en-US" b="1">
              <a:latin typeface="Calibri" pitchFamily="34" charset="0"/>
            </a:endParaRPr>
          </a:p>
        </p:txBody>
      </p:sp>
      <p:sp>
        <p:nvSpPr>
          <p:cNvPr id="53" name="Retângulo de cantos arredondados 52"/>
          <p:cNvSpPr/>
          <p:nvPr/>
        </p:nvSpPr>
        <p:spPr>
          <a:xfrm>
            <a:off x="1693863" y="6007100"/>
            <a:ext cx="1412875" cy="2889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4" name="Retângulo de cantos arredondados 53"/>
          <p:cNvSpPr/>
          <p:nvPr/>
        </p:nvSpPr>
        <p:spPr>
          <a:xfrm>
            <a:off x="3492500" y="5980113"/>
            <a:ext cx="1511300" cy="33496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Comprar</a:t>
            </a:r>
            <a:endParaRPr lang="en-US" b="1" dirty="0"/>
          </a:p>
        </p:txBody>
      </p:sp>
      <p:grpSp>
        <p:nvGrpSpPr>
          <p:cNvPr id="105497" name="Grupo 50"/>
          <p:cNvGrpSpPr>
            <a:grpSpLocks/>
          </p:cNvGrpSpPr>
          <p:nvPr/>
        </p:nvGrpSpPr>
        <p:grpSpPr bwMode="auto">
          <a:xfrm>
            <a:off x="6011863" y="6308725"/>
            <a:ext cx="1625600" cy="344488"/>
            <a:chOff x="207222" y="1531815"/>
            <a:chExt cx="1093624" cy="343324"/>
          </a:xfrm>
        </p:grpSpPr>
        <p:grpSp>
          <p:nvGrpSpPr>
            <p:cNvPr id="105499" name="Grupo 46"/>
            <p:cNvGrpSpPr>
              <a:grpSpLocks/>
            </p:cNvGrpSpPr>
            <p:nvPr/>
          </p:nvGrpSpPr>
          <p:grpSpPr bwMode="auto">
            <a:xfrm>
              <a:off x="207217" y="1567915"/>
              <a:ext cx="1052409" cy="307224"/>
              <a:chOff x="4352925" y="3228975"/>
              <a:chExt cx="786437" cy="400287"/>
            </a:xfrm>
          </p:grpSpPr>
          <p:pic>
            <p:nvPicPr>
              <p:cNvPr id="105501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02" name="Picture 1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5500" name="CaixaDeTexto 38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Voltar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55" name="CaixaDeTexto 83"/>
          <p:cNvSpPr txBox="1"/>
          <p:nvPr/>
        </p:nvSpPr>
        <p:spPr>
          <a:xfrm>
            <a:off x="2595168" y="1457074"/>
            <a:ext cx="640871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+mn-lt"/>
                <a:cs typeface="+mn-cs"/>
              </a:rPr>
              <a:t>Escola Estadual Caetano de Campos    	Saldo: R$ 60.000,00  	</a:t>
            </a:r>
            <a:endParaRPr lang="en-US" sz="16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de cantos arredondados 35"/>
          <p:cNvSpPr/>
          <p:nvPr/>
        </p:nvSpPr>
        <p:spPr>
          <a:xfrm>
            <a:off x="5422900" y="2732088"/>
            <a:ext cx="2663825" cy="2020887"/>
          </a:xfrm>
          <a:prstGeom prst="roundRect">
            <a:avLst>
              <a:gd name="adj" fmla="val 638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/>
          </a:p>
        </p:txBody>
      </p:sp>
      <p:pic>
        <p:nvPicPr>
          <p:cNvPr id="107522" name="Picture 6" descr="http://tek.sapo.pt/gfx/45145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2852738"/>
            <a:ext cx="22336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1725" y="714375"/>
            <a:ext cx="11874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4" name="Picture 1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2025" y="762000"/>
            <a:ext cx="133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703263"/>
            <a:ext cx="6477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6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7088" y="692150"/>
            <a:ext cx="2889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7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675" y="0"/>
            <a:ext cx="89630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8" name="Picture 1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90775" y="717550"/>
            <a:ext cx="1173163" cy="1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9" name="AutoShape 6" descr="data:image/jpg;base64,/9j/4AAQSkZJRgABAQAAAQABAAD/2wCEAAkGBhQSERUUEhQVFBUVFxcWFxcXFxcXFxgYGBcXGBQUFxQXHCYeFxwjGhcYHy8gIycpLCwsFR4xNTAqNSYrLCkBCQoKDgwOGg8PGiwkHCQpKSwpLCwsLCkpKSwsKSkpKSksKSksKSwpKSkpLCwpKSkpLCksLCksKSwpKSwsLCwsLP/AABEIALcBEwMBIgACEQEDEQH/xAAcAAABBQEBAQAAAAAAAAAAAAAGAAIDBAUHAQj/xAA9EAABAwEFBQUHAwMDBQEAAAABAAIRAwQFEiExBkFRYXEigZGhsQcTMkLB0fAUUmIjcuGCkrIVM6LC8Rb/xAAZAQADAQEBAAAAAAAAAAAAAAABAgMABAX/xAAlEQACAgICAgICAwEAAAAAAAAAAQIRAyESMRNBIlEEYRQycaH/2gAMAwEAAhEDEQA/AO4JLwFerBElCSSxhJvuwnKG2V2sY57jha0FxPABYxk7WXvTstndUqHeAG73HXCPDuXDNoNsKtpeS90NByYPhbyA3nmc+is7ebXvtlXUimyQwcBvd1P5og+pVjIa/wDEfX6lKxkaxtxwROZ+UST4DPvWjcu2Vai1oPbYD8J1wznBOYKwrNc5wyS5pd4xz+yq2mi+hDpxjMEHSCp2roo4yq2dro121GNe3NrhIUNWkhz2a32K9B9PQ03SB/F2ndIKK6jUGIDz6gZXa0SC6TlpkJOa2WWkjUE9FHRoS4lWH080Y6FY9lr5HwU7bR18FDTYm2y8adFs1HBvAbz0CfkCi42t18FI2r1Q2zbuzYsJxDmQPuiOx2hlRuJjg4cRmtyM4tEgenBykDU4NRsBDKR7/BT4UsKNmKwJ5+BSnr4FWcK9LVrMVUlZwJYVrMVYXhCbbb2o0f8Au1WM1+JwGmqGrR7UrE12EOe7iQ3LzK1moJk2Vm2TbayVACKwExk7I5rYo1mvGJjg4cQQR4hCzUQJpKuEJhC1moqEphKuEJpajZqKXvBxCSt4ElrBQbizx8Jjlu8E9rjvHeE9eEprDR6kqVW9WN4le0b1pu+aOuXmgYuLlftU2wl36SiZAzqkHU7mT11/wrm3ntVZRDqFkOOqZBe3MN/t/c7noOa4ra7xccUmalQ55zhH7Z4mczuWCiSoZIjOTlzP7uQ18F5XuGow43DGNYzb0hbux90AsFV+ZBJA66eULRtduxvLWNxQYPAKEpu9HZDEmrZiXRUfhdIOBu92reRPzDms++rax7DhIPePRFl816f6YsBAe4QREGd/qucXhZizLIjdxHeliuTNkbjGkGXsepH39V24UoPe8R6FdQqhBXsgs0UKzo1e1s/2tJjxcjeuMk7ezlrRHZKWSfUZmrdCjAUTm5oimJft/NszQAMVR04W9NXHkFzu23/ifLiXvdkPs2cgFf8AaFaHutbaNPJzw3MaxuE8JkoYtbfduLQS+MiTvPDpHrCD2WiqVnlpcXvwiDHaJmchrn5d62qF7mlhNJxEREGBOoB/N6GjWIDjvO/6dFH76AQNyWa0aztGx22rbQ4Un5PIJaf3Rq3qIPgjEBfOd13m6jUbUae1Te147iCR3/VfRtCoHNa5ujgHDoRI8kcb1TJzXsWFLCpMK9DVUQjwpYVLhXhCxjA2i2so2MD3kucdGNgnqZIDR1XMtodvrTaXDA79PTA+EOIdnvc4anwCHtp69ava6jHYveGqQADnmYjmNFr0PZ28UwX1MznG7u+6VtJbKwxuT0DhqiImSSSTxnjKiDRm5zWydIP0Vi+LsNB8E4uB0WRUqymWwSXF0y9+sA0EK/c21NazvD6TiOIk4XDg4bwsCU5p/wArULZ9I3DewtVnp1miMbZImcJBIc2eRBV8hcr9jt9kVX2cu7L2l7Qdz2xijq3X+wLq5agAiLUwtUxamlqxiKF4pcKSxgkvu8TSpHAMVQghg0E/ucdzRqfAZlc7sdtrUXf1K76uL4sRJAP7mg6Z+S39oL8xTwQDed4TIU55N0jpx4tWwqrXxmM9VWZfU7/zNDdO3Fwa7kZ7pB8wpLvrDIb5789AOZ+pVTmarRU2g2WY+ucJLfeNxANJDQ7UtDdIjd/IIUp7OYKxxEkMyjid4PJdHtDD2ahPaxemZA5IPtVsJJcd5J8TKWbajopiVy2XrttOAYZiSlb6TaYJAOL9wJEzmQY1CxatoMLPt+0DmAAnFylQUWzqc1HskqPcXkkTwO/msK87VieQM43ptrvp78h2AeGZ8fsobLTzEDKfGM1dRrbOaeTlpHb/AGc3aaNgpzrUJqHoYA8h5rdtSbctLDZqLeFNg/8AEJ9fVTAyCk1zp7RHQqK865p0i7Ecues6DqtCzU8lmbREBsQXnVrQJz3GAj6FS2At6WhjrcKzzAFPMwTGTgNNN6G67QX1CCHDGYI3tOhH5uRrabixWdrpLXkSSDnJJgHdEQsM7OvpUnVXEHDw+Yc4ylY7Ix6BKu0gZ7jCpGpnPFaFrtRcTIgHkY5ZjRVa1n7M8dIzCLetkZr6H2RuI+H1+i+hLqvBzKNJhaOyxjdeDQFxPY66jWrUmx8+f9urj4A+K7gKSSL2ycukWm3v/Dz/AMKQXsP2nxCqCknCiqWydCvLaqhZ2Y6zsDecSTwA1K5rtP7VadaWUzVDeAAAPXOSsL2k2o17wFKThaRTA4fuPUmfALUstw0WMj3YPEkSUkn9nRjxt9EexVFtotoquM4aby2Zknsic+AcUYX3flGjDHS6o7Rjc3HnyHVA9nvb9NXFSmyYa5gbpOIQPNb19XVUe6nUYML6jBOU4Sd3NC00WUWnRm3hZadpdBY5h3SRPghS+Nk6tKXAYm8Ru6hdMubZoUGl9Z+J7t516chyEBeWxzTMJHNweh3BTWzjllsTnuwgGftzW7a7gYLOajSJa2ZaZ4S1wk8dRwRpTstNmJ2ATB0GfNYm0cNsj20WmMg5x1gGSQI5JvK5MWOKMYu9mFsFa/d3hZnaf1WtPR8tPqvouF82bH2F9W22djBLjVpxHJwJPcBPcvrs0Gn5R4BdB54LFqaWopNjZ+xvgEw3dT/YFqCC+FeIn/6VS/YPE/dJCjHIb4ts6FDFqrKe12yVmtBqPDRqfyVyJNnpSaiixZKrndhgJ184/wAomu+7yIAkOPxTqOMGclJddyNYwAjP83rQc8MaeOi611R5zduyva3BzgwZNaI+6CbxsrmvLTu37iNxRTbAQ3E3UFZVak2oM5DuP5qEzjzjS7NGfB2+gbrzo0STohO2E+8dOZn/AOLpNexMa0kZkiJOvRCF/wBzuHbA014xxWUeP+mlLkzDY1bV1WEvcANw8ycI8SVmWSniPLfx6ALqeyOzcVKTC3tNIr1/4xlRo9Zkx/Fx4JJsMF7OhUqUNa0bgB4CFNTuhzj2iG8tT4DTxUNa3im9o3nU8ARl3n0Kc29gAtGH2Bs1ad102jNzjHQfdVbwu6k5rpxEATAJk6w3LWY81nC8yXDPerzKnbb0HkZT8QHPb3vCKlKnPu2lrc4ybkAGcjOWazdpr4Ap+6h2ZgkZiNx0/IWlTo4gcfaefeTOudRxju+iF7/rkmHNLXaTET1IIBPOFDs9KPSM2m1uEyMxoqV72eA0aTmrFCjzJ5n6BbFxWH3loZWqxhYW+7YeWYLt38ueSRq2Jkl8Qp9meyz6TDXqiHPaBTadQw5lxG4nLuCPBTVW7b0ZVycQHbjuPUDRaLqRGv8AjxVVGjhbsiFNOFNSBqdCIDgm2DDRvR5ALiMTm6eOfL1Vu2X1WbQpEACpUkkRMNmAYnetDae2MZe9U1BIwlojj2CfIOWdeVvm0u7DhBAAIGHCNM+ilI7sa12Ytstj6hwuDp0JhsczkEa3rti0kUKDC+AGB0xkAAD4LDve82lsMbBPD7rKuy9XVHNs7jh7WFp0JaXSaYPyuMkA84RW/Q98XthOb6wtax1U1KhgFjRigkgZuAy14rRLoML2jQpzgoMDWtOjdx3lzt7vzco7bVaw5nNJMex5rhRVGhwIIkEQQqba2I6q7ScFFoNmTsXd7bHedGs4kUmvJPxdmWuAOWZGei7hR2/sbwTTq4y3Voa4O8HgQuVVLMHDLVQ/pSxweN2XdvCtDM06ZzTwLtHVa23LCJptJ5uyjuCou2tqu0IHID/6giz2pziQIH5CsWi0kZSe7Jd1HEEL9p6k/G89Dl6pIXY4RoP/AC+6SPEAFWq1QtLZ0AHEdSsizUC8zInhkr7Kjm5HLoueEKOjLPk6DP8AXwAsm/7fUFB5o/EBmdS0cWjeZ7hruWW23Eq5ZrZBXRHj7OZ36K2z+04c0UaxGLCMLyfiAygk6n+W/PcJOrUpDes2rs4x78TSG03RjYAM4JcMyDLSTm08BnAAWkKQaABkAIA1yHMpGqGTKlVgJz0bmmWSkHkEgGczOnKeirXnbRPu266u+g+qs3Yxz3Abp0zj/PeVkYbs/sG9trqup5NpkGm4gETUbibE5DCDMwYgZSukXTdLLLSLRJ1fUcfie7eSe4AcMloWSz4KbRvgT4KleteG4eOZ+g/OASJcpjN1ExrTULsTzrP53f4VWvWOKP4z5pXjWhscVXpPmqT+4D6ZK9CGpSEFp6d+S17PaYcDlw7lg1X5sPL6qpf21bbMABhNR2jSTpxy3LUYW0l3mm91RudNxLjGrSdTG9pOfIk7kBXlaCXQHEjnCbf20Vasf6zyBqGNBDRwPPvWJVt/AQoyim9F45ZJUzYu2yGo+N2/PciZtLCZ0EQ36n6LnwvE6zB4/wCUW7K362s8MrEAwSCfmjd1jxS8UjSnyN6w1nMIgo1uu+iWgO7whGlSkF+g3dNyd+uNOmX88Lep392Z7kzVE+zo1JuLNuf05FSGgUL7EXzLixxzcDE8Rn6St2+7yw9ljoIGojLrOqlPLjhDnI3FuVI4f7Qa02+q5vyuef8AY37hV6g99TbUaGgEZwTqMiMMwMws7aG14q1Z2syPFwJ8iVm3YX7iQySSOKEVyidHPhI0LTaQ0YWgZLNsFMurNPAl3gPur7mDfl5nzVStUDT2SQe4KkYNISeTkwup7ZhlmaymAH5h55ye0eohZjL0c4y+Sh1leJ3g68UWbJ3kKVoZVDoEgk7mn+XLjxBKnkXFbKRnyLVjvBrlsMYA2ZW/trcFmrUmWqzBtOo7VjIDX8TlkHA5Tv8ANc/deLgcJBEcUjj7RSM7N9luA3pPt0hYrrY09eKlsj8RncPXcEqhbM50rCW7BJJ0/Puoaj5cfzLcp6LmMokkziLRlrxOXEZ58woaIdVdDWkkzAG4L0Dzzz3iS16ezeQxPh28AAx3khJazGrVsNB3xUGdxcPUlV6uz9mdqxw6Fp/9Qrcr0FXaOfkzEq7FUD8L3t6j7OVepsU8f9usw8n4h54USwvQ1K4oZTYNWfZu0tOjHD+NRp8AYUduum0hjsNF2KOzkSJ4kxGWqLmhSMMaZJOCGWRnJRdNop5uY6dSSAZPeivYy6KtUlznNZhj4myTyABG7ejUV3fuPfn6pjqTT8TGHqxvrCTxV0yry2ui+4QI4DXpvQ5brRJJ4kx6DyC0/wBFT/ZH9rnt9HKKpc1M76g/1A/8gjCHERzsD7ytPaHBOu501AeDfRV71HbwgZtcW65lWrCwsJaRBOvSMvFUjvYfRdru7LTwBQLs3YP194vqVO1TpDMbiTIaPInuRtbgTQMa4T6IA2Vt9GhZXvfUqMqPqEywvGTQ0CQ3LUnVSy6RTFtl3by4HsPvGDE0ZTv5Yhx57+9AlStK6tf1uP6dkkkVWjPkd5XO72u2iP8At1Q50ZgnvUITXReeP2jJxKei8gggwRmOuoVKVNTqJp9EDrf/AFL3lns7Wa1Ggn0I7jPgmX3UAc1jdKeXV5jEe4QOpQ/sjeENaTH9NrwJ0GZcD3StNzSZeZA0E8NSebiSTylFu4gWmWbvruZBYcLhOE8DhK2r/vRzaJl3aIAJ4mO19fEKncFgxVmtO4EmeJBMevgsjaO0ksGerZy0jLReV+TjfKKfVtnVjabAa2sBqZ6SSfopHPwx8Pdu5K7dVzOtdWoAYDSASeeg8irG0GyT6WYIM5wF6UJJJJk5wlJtowLRbZyVF702qIMFMD1YgTMKsWS3mk8OaSM84+29VC5MJQavsKdHabNUYaTDTILCA4FogEnMujdJ3blg3vdwecQ15fZUvZ/bi6g+kfkdI6Oz9QfFbdqGaoorjQOTuweZdsayfL0WjZaEZCOm4dfyUn655q6KUUsRyDjA5jefp4pUkguTfZ5TolxDWgkn8JRPY7kdhh1QsB+VkD/c7Iu9FV2dLRSc/KSTJ4AaDkN6Vq2oABFMSdAfrAWFLD9mKM6vPh9kkL1bwqOJOM9xd9MkkKYQ+lehMBTguw47JAnhMapGpGMh7VI0JjQpAEAjgE4BJqeAlGEAnBKF6EAgo2wh1tc12gOPrlor99WP+o14GownqNPI+SZUGG8B/Jn0KJ6d1e9ouPAiOozPkVOMmpUUrQD22oGUXuOjWuPgCq1w3XQZZLOx4aSWB5nTE8Y3Hz8lX9oFp91ZaoHzHCPGT6If2StzqlmpPzqGgXU3MBjIZtPPskCOSXOX/H7Ni+bzp1HkS0taQIBzHCAo7Tc1njFAJKzr3sYpPLvdtOIkyx7SeOkCFRbbHOpzDmAEgYt44gcFxVR6Ca9g5tPYmMqAsynUbtVitK078qy7oB6rKC6I/wBVZwZq5ugv2O7XZ/kPT/COaNmDn4j8LM8953DgBO4IK2BoyXEaggRvzBz8iO9dEs9nxkMHwjNx4nePoujErRCT2VK9u/T03VPm93Vqd7h7qiP91Se9BduJaxg/cMugdn5grc2steKrgGhcP9tOT/yw+CGr8tMlkaNZA7gZ/wDKVw5nynR14lUbLns8qdqtnEwesE/dFF52+ztMPd2jo0ZuPRoQhs7chqMAaS13xAjIyBOsZZwFsXps2atUlvIGMi4iJ6ZylUoybKwutFG97rpVZhpaTvIg+SDrdYCww4Qdx3FHlg2ZfTk1XugaAxn4Klfdia9pA13FUjPg69Anj5q/YCAZpOELQpWLEcOhmPvHFVLbRwPw7xr1XRyTZyOLSsJtgXQ+qeTfUootFYTCBNmLaadU8CIPdoj2jT98OyBP5v3KieiY+7bCHkud8IPjyV2+gz3bSThA0bEzloG8FHXqCzMzImJA3uPThzQnbrzqVHHM6dkjhwHAJUnJglLiadovWWgHC1u4D7bzzKrVraWxEEHf/gKkygXQXHOIPj5K5RpBuiouMf2TfknpaX/Rjce9pPPEc16psaSPl/Qv8dfbOlAp4UYUrVdkUSNUrQo2BTNCRlEPaFI1VaNuY6p7oEY8+zvyAJjjAI8VcASsZDmhSAJrQpAEox5CUJy8QCY1oog3hZ5yDuyY/Oa6HRoBrQ1ogBc4v6oWVrM8ZFtQeoP0RpZ777ZZVgO3EaOH0Scbeh06RxL211sFQUuJLj4x9PNDXsuvMMtLqT3Qyswx/e3NveRiHgr3tqvAVLzqhujA1vfhErnzSQZBgjghP5DwfGmdmvey0x2nVXb8igy+L5bo0zw6LAsV6VKjw2q9zxECSrluu/8Ab4LmcN7Ozy2tGRaauIEneQq7VPbGwI5qAKz6OSXYY7BVw0VnH5fdnLMwcTT6hHf/AOxsdFuH3hLiNzHkA8CYyK5Rc15mljAiHgAzyzGfVajmNqlsZHn9DvSeVwVIeGOM+zSt1tD6xIzAb5nM/RY1ZmOoGd355rWdRHQAZrOu+kTXaf5A+Y+65k7OmS4qgj2VtfupLmuwN+IgTHD6eKVovsuqTTxh2IQIMAcStKz2VlJloc4jOlhaN+JxjDHcT3rEsbS4lpxE7ocW7gN3ctGKVfsGKe6Ne9L7xZb+Cxmk1DGkz3ACSe4AlWDYW0wThhx1JknpJzWa2uWk/wBrx4tIPkSjVsu5aMe31TjBb2SNI3D78+MrFtJOIyZPFbj2S4n86BZNqaA8yumD9HFlXsV22nC8Ejl470ZXXfbqYIEZjKcxI9UF2SkXuwtGcGBxhExsT2UqT3A9sEiRGbXFrhnvED/cFRNXRGtWaFW2GocTnYnHj+ZKp76HEf8AzmqrRrn0UtOzvOeB5HHCfWFro1N9Fpj1KHqmHQpmPQQSxKShxpJjHVGqZgUDSrNILtkedElY1TNC8Y1StaotlkiFlkiqHNcGgua53Zk5fFBB+aGjPcDxVs6nqmwlKUckBTgVECngpbCPSXiSATB2vH9Njv2vCwrL7S7PaZbVDrPVBLe1Lqbjp2agGXRwCI9qmTZ3ci0+a5ddGzDqn6q0kEss1TC1oHxuJlxJ4NBBj+Q4KmPjtv60awR2gtJqV6jzq5xOfMrKIzWnedOHk8T6FUKrYcudMqyJhggjUIrpPL6YdyQpOaJ7C+LM493ilmVxPsH7W+T3lQhPrFRymZJluz2RxaakHCDhndMTCu0q5A4D68BxKLrhsLWWHtwGua8uJ4AST1yQXRBc6dIyn9vIDe5JVmTo2W2glsTnwMT5fVE1ybD1alFlbG1jnHEGuDvhnsmRx103hBXuiB2QfMnqSumbBW+pXsIbTINSi8sOMjDgObeYyJGXBBQSdoeU21TM6+bPJ5yQqTAWODm6jzW7e1E4jiABntAZgHkeCxqzTpv9V5Dk4yKxKFstL3HtENHjCoWizEZzPA7jyV/EZyg8j9CpKdgccwC0b2vBAk6Bp4q6yzfRTcjFpMA+nHw4rBtsY3zrPhylGRsOUjQidZ896C7e8F7gMxJg8V343ZPLpIv7NUpqhx0bPickf0bG1zYc2RuCD9lLuLnB2gXUbvsQgfngs8TnKxFlUI17Miy3exhDWUwH7wBLv7i45wtWHkdhj3f6SPVbVOmBuA/N6mNoATywphX5TSpJAPet1McCDTw1OZh44TOqFa1ndTdhcIPqOIXVbdTZVEPYHd2fcdfNBl9XPPzF1MfD+5h3iTqPzmp08f8AgzlHL+mDcpLTbdbY3nnP2SQ/kRB4JnRaRnPir9nahnZraKz1KbGGq1r2ta1wccOYEZE5HRFlMDqvRcrVnnKHF0StanSmEpSp2PQ+Uk0FLEgEeCnAqMFOBWCSSlKaClKBilf7Js9QfxPkhax282az5DFSq4zUgCW1HEw8ccg0dw5IxtrMVNw4tI8kF2d7f00OIAkjMgd0lTm2qopjipdnJr5+N3WfFZZqTCKbxuf+t2yBTM5ggmBuABPmsJ919ojMQqxxSa6FlNJlB+qKLK0CzHkJ7931WJbbqfTDXOGR8fBXHV8NPDx9Ao5ItNJlsTVNmVWGa8w5L1wzSedFmIzqOy+C1WSlSPa7DmvExmHDhyz71thl22YQ1tJzm5Q1rqkdXZgnpHVAXs8u19U1JcW08g6N51I9PJF14XbSptgN8TPrkpSzqGqGjhlPY62ba0ILWY2zq4Umjua0HsjzUVhv6kwONlLGEgF8gAvOcEs3RPmhS8i0SYAA5Kjd121G9uvSL2PGTC4sEZQ7EB5c0YTc9mnDhoPjazUGJ8S4AmNMxnCo2mluPcU+MLGENwtwt7MyWiBAnflvVapWyOEgzu/NF5E1cm19lUeWWo7GQymX1NAT2QOp3wN/Nbtz3RFJj3v94HUw4AjPE9vbcT3wOCo1K7Wvbk5riwAAZODi2BryPiOsW9k7xL2Ps7xFSg7AdO0DJa4Ad69b8fGlqgZMkuNIjvaiynRe4tOFtMyd4EQAAuQVHgkZaLut42dppPDoLS10zpEGe5cTp2F73hsCTBB4iYnnmuqSS6OdNvs6DsXd8U2zwlG9CllksbZ6wYKYB4Lcc7C0nenWkTfZI0xMmI1VT9XiYXbpgc+ajtlQvZhBjGBnyxDF5KnarUC1jW5AuJHJjcpWMaDaiit1jxDEwZ727nDh1UTKit06ylNDxYJVbOQTh+Hd0O5JEtS7muJMxOceqS5fEjq88gcd7MK9Gm9zalKo7CThwvkmMokRPDNBtmvy12Z4BNWjBzBDmgjcIIhfRzqap2q7GPEOaCOYXazjs5VZPaRaaZAqsbUHMFju4jI+CIbB7SrO/KoH0jzGJvi3PyWneuwNnqiMOHhhJEdBog+8vZbUbnRqgjg8fULAD+xXvSrCaVRj+jhPhqrWJcRtlwWqgZdSeI+ZnaHlmFNd+29qpGBVLgPlqdr/AJZhYJ2kOTg5c7u/2p7q9H/Uw/8Aq77olu/bSy1ow1Q0nc/snxOXmgYIA5ehyhZVBEggjiMwnByxiRxyXN7Q6iHmnWBJBfhIcQRnBy8F0bEuYbWUWNtBL2OfDzGF5YRMHUJJ3WmPBpPYrds8yqyKboMSMXHqOXJYd4130gBVptDwIxETMZSHaHQLbs180Ij3lRkZf1GYgP8AXT+rVbNZrxBNGs2MwHNdPCWPh3kkjmzRfy2irx4pL46Zzm324uYQTMmc9fyVme+OhRHf9xgF7rOQ9ku7Izc0SY7OpEQhd7s1aUlPaJKLiSF69s1B1R4YwS46DmoQUYezS5/eWg1nDs0hl/e4fQSe8KM3SsdLk6Og7PXOLLZ2sGoEuPFx1Pis2/Kmq37ZXgIQvi06rzG7Z6MVSBG/bT8vH0COhZan6ZjXABlKCS4nRueuh7JC5lbbRjqOO4ZDoEf2O0OY04HENyynKMLRmO5ejj+MaPPyPlIrVNrmBxxtc0SYLc+z8st6cJTTeNnqCWvbPI4XeBg+CbbbupVZxNwk/MzsnvGhQ9b9mXtzpkVG8NHDu+ynL8bHN2tMCk1oPq9Hsh84ng4XO82OHDcer+Sq05ZeNGo3Jtopua7hjYJAPgB3FalekA7SA8Bruvynru7xwWXbMqRJgPovFVvVph7e8Ej/AFK1cJB/sgg2ktjGWWsamhY5sTBJcIDQeq5ds0G+/aCTmQSd0dFLtRtI61O4Mbk1vqTzTNlG4rSBEwD6KrdsmlSOyWSkA0R4p1dnZI4qGyDCwDfA/Aq1vpYhqfFUJmLbbaafZ3tmObcw4fnBe2Z2Isk5FrWj+0NxPPeSqtvs7iCMnDdJII6EaKrYbYWiXAg02uaJzgSII7ifBZMIS4sp3a5mE6lW69dyrVN05lxgE8BqVKxvetJGRebWy080lUDzwSUaHs6UaaaaaSSoIMdRUL6CSSxiCrYwdQsS89jrPW+Ok084z8QkkgagSvP2UtzNGo5nI9oeeaEb02QtNCS4NeOLXAHwK9SWQDHo39Xon+jVfTIOYBy7xoVv3b7XLSzKq1lUcYwu8Rl5JJIDoL7o9qVmqjttfSIiZGIZ825+Sz9pH07RaMLXHNvvMQBy0aMjBzlJJKwpGHV2d3irI/kwnwg5Ku258UxVYYMZteM+GiSSTkxqGi5nmcNWnlxD8vFvooqmzJdm5tI82ucD5t+q8SRsJXrbEH5XAdc/oi7Y2x/pqHu3fGSXEjQzpHcAkko5txKYtSLd4W7VB1/XlAg/MY8dT4JJLiwq5qztzOougUwwSOEjwXQ7KP6bf7R6JJL0ZHnIbWkCQJ5aKC0vhpPBJJBDLsKq1MVMIdq6Jy0J3g7uKDdubwLSGDJxHb4SCW+cL1JdE10Th7Axzs4Rd7OLJNZzjuA9Uklo9gZ0mpagBqqle1z+eS8STSFRiWu09orKt1ad2ceR3FJJIhzX2dtnvWtnM0w4Gd8RHkQtfCMIMRzCSSo+ifs8a4xkSkkkpD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82" name="Retângulo de cantos arredondados 81"/>
          <p:cNvSpPr/>
          <p:nvPr/>
        </p:nvSpPr>
        <p:spPr>
          <a:xfrm>
            <a:off x="238125" y="1125538"/>
            <a:ext cx="8640763" cy="28733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latin typeface="+mj-lt"/>
              </a:rPr>
              <a:t>Pagas</a:t>
            </a:r>
            <a:endParaRPr lang="en-US" b="1" dirty="0">
              <a:latin typeface="+mj-lt"/>
            </a:endParaRPr>
          </a:p>
        </p:txBody>
      </p:sp>
      <p:grpSp>
        <p:nvGrpSpPr>
          <p:cNvPr id="107531" name="Grupo 50"/>
          <p:cNvGrpSpPr>
            <a:grpSpLocks/>
          </p:cNvGrpSpPr>
          <p:nvPr/>
        </p:nvGrpSpPr>
        <p:grpSpPr bwMode="auto">
          <a:xfrm>
            <a:off x="207963" y="1531938"/>
            <a:ext cx="1092200" cy="342900"/>
            <a:chOff x="207222" y="1531815"/>
            <a:chExt cx="1093624" cy="343324"/>
          </a:xfrm>
        </p:grpSpPr>
        <p:grpSp>
          <p:nvGrpSpPr>
            <p:cNvPr id="107552" name="Grupo 46"/>
            <p:cNvGrpSpPr>
              <a:grpSpLocks/>
            </p:cNvGrpSpPr>
            <p:nvPr/>
          </p:nvGrpSpPr>
          <p:grpSpPr bwMode="auto">
            <a:xfrm>
              <a:off x="207222" y="1567915"/>
              <a:ext cx="1052410" cy="307224"/>
              <a:chOff x="4352925" y="3228975"/>
              <a:chExt cx="786437" cy="400287"/>
            </a:xfrm>
          </p:grpSpPr>
          <p:pic>
            <p:nvPicPr>
              <p:cNvPr id="107554" name="Picture 11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555" name="Picture 11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7553" name="CaixaDeTexto 49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Ciclo I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107532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979613" y="1484313"/>
            <a:ext cx="99853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33" name="CaixaDeTexto 18"/>
          <p:cNvSpPr txBox="1">
            <a:spLocks noChangeArrowheads="1"/>
          </p:cNvSpPr>
          <p:nvPr/>
        </p:nvSpPr>
        <p:spPr bwMode="auto">
          <a:xfrm>
            <a:off x="250825" y="2060575"/>
            <a:ext cx="4105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C00000"/>
                </a:solidFill>
                <a:latin typeface="Calibri" pitchFamily="34" charset="0"/>
              </a:rPr>
              <a:t>Low Tech</a:t>
            </a:r>
            <a:endParaRPr lang="en-US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268108" y="2555612"/>
            <a:ext cx="2004973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  <a:cs typeface="+mn-cs"/>
              </a:rPr>
              <a:t>Kit de Robótica</a:t>
            </a:r>
            <a:endParaRPr lang="en-US" dirty="0">
              <a:latin typeface="+mn-lt"/>
              <a:cs typeface="+mn-cs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6372225" y="3500438"/>
            <a:ext cx="876300" cy="511175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Triângulo isósceles 40"/>
          <p:cNvSpPr/>
          <p:nvPr/>
        </p:nvSpPr>
        <p:spPr>
          <a:xfrm rot="5400000">
            <a:off x="6689725" y="3635375"/>
            <a:ext cx="288925" cy="25082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7537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435600" y="4856163"/>
            <a:ext cx="2665413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8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67400" y="5180013"/>
            <a:ext cx="21526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39" name="Retângulo 44"/>
          <p:cNvSpPr>
            <a:spLocks noChangeArrowheads="1"/>
          </p:cNvSpPr>
          <p:nvPr/>
        </p:nvSpPr>
        <p:spPr bwMode="auto">
          <a:xfrm>
            <a:off x="250825" y="3051175"/>
            <a:ext cx="4249738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400" b="1">
                <a:latin typeface="Calibri" pitchFamily="34" charset="0"/>
              </a:rPr>
              <a:t>O que é: </a:t>
            </a:r>
            <a:r>
              <a:rPr lang="pt-BR" sz="1400">
                <a:latin typeface="Calibri" pitchFamily="34" charset="0"/>
              </a:rPr>
              <a:t>O material utilizado na Educação Infantil é composto por fascículos de educação tecnológica e pelos kits, que possibilitam inúmeras montagens e projetos.</a:t>
            </a:r>
          </a:p>
          <a:p>
            <a:pPr algn="just"/>
            <a:endParaRPr lang="en-US" sz="1400">
              <a:latin typeface="Calibri" pitchFamily="34" charset="0"/>
            </a:endParaRPr>
          </a:p>
        </p:txBody>
      </p:sp>
      <p:sp>
        <p:nvSpPr>
          <p:cNvPr id="107540" name="CaixaDeTexto 45"/>
          <p:cNvSpPr txBox="1">
            <a:spLocks noChangeArrowheads="1"/>
          </p:cNvSpPr>
          <p:nvPr/>
        </p:nvSpPr>
        <p:spPr bwMode="auto">
          <a:xfrm>
            <a:off x="295275" y="4365625"/>
            <a:ext cx="4852988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latin typeface="Calibri" pitchFamily="34" charset="0"/>
              </a:rPr>
              <a:t>Valor: R$ 96,00 </a:t>
            </a:r>
            <a:r>
              <a:rPr lang="pt-BR">
                <a:latin typeface="Calibri" pitchFamily="34" charset="0"/>
              </a:rPr>
              <a:t>por unidade</a:t>
            </a:r>
          </a:p>
          <a:p>
            <a:r>
              <a:rPr lang="pt-BR" sz="1400" b="1">
                <a:latin typeface="Calibri" pitchFamily="34" charset="0"/>
              </a:rPr>
              <a:t>Quantidade Mínima: </a:t>
            </a:r>
            <a:r>
              <a:rPr lang="pt-BR" sz="1400">
                <a:latin typeface="Calibri" pitchFamily="34" charset="0"/>
              </a:rPr>
              <a:t>100 unidades</a:t>
            </a:r>
          </a:p>
          <a:p>
            <a:endParaRPr lang="pt-BR" sz="1400">
              <a:latin typeface="Calibri" pitchFamily="34" charset="0"/>
            </a:endParaRPr>
          </a:p>
          <a:p>
            <a:r>
              <a:rPr lang="pt-BR" sz="1400" b="1">
                <a:latin typeface="Calibri" pitchFamily="34" charset="0"/>
              </a:rPr>
              <a:t>Horas de capacitação na escola</a:t>
            </a:r>
            <a:r>
              <a:rPr lang="pt-BR" sz="1400">
                <a:latin typeface="Calibri" pitchFamily="34" charset="0"/>
              </a:rPr>
              <a:t>: 2h técnicas e 4h pedagógicas</a:t>
            </a:r>
            <a:endParaRPr lang="en-US" sz="1400">
              <a:latin typeface="Calibri" pitchFamily="34" charset="0"/>
            </a:endParaRPr>
          </a:p>
          <a:p>
            <a:endParaRPr lang="en-US" sz="1400">
              <a:latin typeface="Calibri" pitchFamily="34" charset="0"/>
            </a:endParaRPr>
          </a:p>
        </p:txBody>
      </p:sp>
      <p:sp>
        <p:nvSpPr>
          <p:cNvPr id="107541" name="CaixaDeTexto 46"/>
          <p:cNvSpPr txBox="1">
            <a:spLocks noChangeArrowheads="1"/>
          </p:cNvSpPr>
          <p:nvPr/>
        </p:nvSpPr>
        <p:spPr bwMode="auto">
          <a:xfrm>
            <a:off x="295275" y="5516563"/>
            <a:ext cx="1873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latin typeface="Calibri" pitchFamily="34" charset="0"/>
              </a:rPr>
              <a:t>Quantidade: </a:t>
            </a:r>
            <a:endParaRPr lang="en-US" b="1">
              <a:latin typeface="Calibri" pitchFamily="34" charset="0"/>
            </a:endParaRPr>
          </a:p>
        </p:txBody>
      </p:sp>
      <p:sp>
        <p:nvSpPr>
          <p:cNvPr id="51" name="Retângulo de cantos arredondados 50"/>
          <p:cNvSpPr/>
          <p:nvPr/>
        </p:nvSpPr>
        <p:spPr>
          <a:xfrm>
            <a:off x="1692275" y="5561013"/>
            <a:ext cx="1411288" cy="2889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7543" name="CaixaDeTexto 51"/>
          <p:cNvSpPr txBox="1">
            <a:spLocks noChangeArrowheads="1"/>
          </p:cNvSpPr>
          <p:nvPr/>
        </p:nvSpPr>
        <p:spPr bwMode="auto">
          <a:xfrm>
            <a:off x="312738" y="5962650"/>
            <a:ext cx="18716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latin typeface="Calibri" pitchFamily="34" charset="0"/>
              </a:rPr>
              <a:t>Valor Total: </a:t>
            </a:r>
            <a:endParaRPr lang="en-US" b="1">
              <a:latin typeface="Calibri" pitchFamily="34" charset="0"/>
            </a:endParaRPr>
          </a:p>
        </p:txBody>
      </p:sp>
      <p:sp>
        <p:nvSpPr>
          <p:cNvPr id="53" name="Retângulo de cantos arredondados 52"/>
          <p:cNvSpPr/>
          <p:nvPr/>
        </p:nvSpPr>
        <p:spPr>
          <a:xfrm>
            <a:off x="1693863" y="6007100"/>
            <a:ext cx="1412875" cy="2889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4" name="Retângulo de cantos arredondados 53"/>
          <p:cNvSpPr/>
          <p:nvPr/>
        </p:nvSpPr>
        <p:spPr>
          <a:xfrm>
            <a:off x="3492500" y="5973763"/>
            <a:ext cx="1511300" cy="33496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Comprar</a:t>
            </a:r>
            <a:endParaRPr lang="en-US" b="1" dirty="0"/>
          </a:p>
        </p:txBody>
      </p:sp>
      <p:grpSp>
        <p:nvGrpSpPr>
          <p:cNvPr id="107546" name="Grupo 50"/>
          <p:cNvGrpSpPr>
            <a:grpSpLocks/>
          </p:cNvGrpSpPr>
          <p:nvPr/>
        </p:nvGrpSpPr>
        <p:grpSpPr bwMode="auto">
          <a:xfrm>
            <a:off x="6011863" y="6308725"/>
            <a:ext cx="1625600" cy="344488"/>
            <a:chOff x="207222" y="1531815"/>
            <a:chExt cx="1093624" cy="343324"/>
          </a:xfrm>
        </p:grpSpPr>
        <p:grpSp>
          <p:nvGrpSpPr>
            <p:cNvPr id="107548" name="Grupo 46"/>
            <p:cNvGrpSpPr>
              <a:grpSpLocks/>
            </p:cNvGrpSpPr>
            <p:nvPr/>
          </p:nvGrpSpPr>
          <p:grpSpPr bwMode="auto">
            <a:xfrm>
              <a:off x="207217" y="1567915"/>
              <a:ext cx="1052409" cy="307224"/>
              <a:chOff x="4352925" y="3228975"/>
              <a:chExt cx="786437" cy="400287"/>
            </a:xfrm>
          </p:grpSpPr>
          <p:pic>
            <p:nvPicPr>
              <p:cNvPr id="107550" name="Picture 11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4352925" y="3228975"/>
                <a:ext cx="43815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551" name="Picture 11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 flipH="1">
                <a:off x="4790757" y="3229212"/>
                <a:ext cx="348605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7549" name="CaixaDeTexto 34"/>
            <p:cNvSpPr txBox="1">
              <a:spLocks noChangeArrowheads="1"/>
            </p:cNvSpPr>
            <p:nvPr/>
          </p:nvSpPr>
          <p:spPr bwMode="auto">
            <a:xfrm>
              <a:off x="212688" y="1531815"/>
              <a:ext cx="10881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Calibri" pitchFamily="34" charset="0"/>
                </a:rPr>
                <a:t>Voltar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4" name="CaixaDeTexto 83"/>
          <p:cNvSpPr txBox="1"/>
          <p:nvPr/>
        </p:nvSpPr>
        <p:spPr>
          <a:xfrm>
            <a:off x="2595168" y="1457074"/>
            <a:ext cx="640871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+mn-lt"/>
                <a:cs typeface="+mn-cs"/>
              </a:rPr>
              <a:t>Escola Estadual Caetano de Campos    	Saldo: R$ 60.000,00  	</a:t>
            </a:r>
            <a:endParaRPr lang="en-US" sz="16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Rectangle 226"/>
          <p:cNvSpPr/>
          <p:nvPr>
            <p:custDataLst>
              <p:tags r:id="rId2"/>
            </p:custDataLst>
          </p:nvPr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48130" name="Rectangle 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48130" name="think-cell Slide" r:id="rId85" imgW="0" imgH="0" progId="TCLayout.ActiveDocument.1">
              <p:embed/>
            </p:oleObj>
          </a:graphicData>
        </a:graphic>
      </p:graphicFrame>
      <p:sp>
        <p:nvSpPr>
          <p:cNvPr id="48133" name="TextBox 5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6581775"/>
            <a:ext cx="91440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INVESTIMENTOS (PRÓXIMOS 3 ANOS) PARA AS ESTRATÉGIAS DE </a:t>
            </a:r>
            <a:r>
              <a:rPr lang="en-US" sz="1400" b="1">
                <a:solidFill>
                  <a:srgbClr val="FF008E"/>
                </a:solidFill>
                <a:latin typeface="Calibri" pitchFamily="34" charset="0"/>
              </a:rPr>
              <a:t>LONGO PRAZO </a:t>
            </a:r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(6 A 48 MESES) PARA TECNOLOGIAS EDUCACIONAIS</a:t>
            </a:r>
          </a:p>
        </p:txBody>
      </p:sp>
      <p:sp>
        <p:nvSpPr>
          <p:cNvPr id="50" name="AutoShape 6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64275" y="403225"/>
            <a:ext cx="720725" cy="23336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TOTAL</a:t>
            </a:r>
          </a:p>
        </p:txBody>
      </p:sp>
      <p:sp>
        <p:nvSpPr>
          <p:cNvPr id="52" name="AutoShape 6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7175" y="403225"/>
            <a:ext cx="1008063" cy="23336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VALOR UN.</a:t>
            </a:r>
          </a:p>
        </p:txBody>
      </p:sp>
      <p:sp>
        <p:nvSpPr>
          <p:cNvPr id="57" name="AutoShape 6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662488" y="403225"/>
            <a:ext cx="647700" cy="23336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QUANT.</a:t>
            </a:r>
          </a:p>
        </p:txBody>
      </p:sp>
      <p:sp>
        <p:nvSpPr>
          <p:cNvPr id="66" name="Rectangle 7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62488" y="1963738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1</a:t>
            </a:r>
          </a:p>
        </p:txBody>
      </p:sp>
      <p:sp>
        <p:nvSpPr>
          <p:cNvPr id="67" name="Rectangle 7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370513" y="1963738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R$ 1 mi</a:t>
            </a:r>
          </a:p>
        </p:txBody>
      </p:sp>
      <p:sp>
        <p:nvSpPr>
          <p:cNvPr id="68" name="Rectangle 7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264275" y="1963738"/>
            <a:ext cx="6492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R$ 1 mi</a:t>
            </a:r>
          </a:p>
        </p:txBody>
      </p:sp>
      <p:sp>
        <p:nvSpPr>
          <p:cNvPr id="69" name="Rectangle 7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62488" y="2584450"/>
            <a:ext cx="6477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135.000</a:t>
            </a:r>
          </a:p>
        </p:txBody>
      </p:sp>
      <p:sp>
        <p:nvSpPr>
          <p:cNvPr id="70" name="Rectangle 7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370513" y="2584450"/>
            <a:ext cx="79216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i="1" kern="0" dirty="0">
                <a:solidFill>
                  <a:srgbClr val="FF0000"/>
                </a:solidFill>
                <a:latin typeface="+mn-lt"/>
                <a:cs typeface="+mn-cs"/>
              </a:rPr>
              <a:t>R$ 60</a:t>
            </a: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*</a:t>
            </a:r>
          </a:p>
        </p:txBody>
      </p:sp>
      <p:sp>
        <p:nvSpPr>
          <p:cNvPr id="71" name="Rectangle 7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264275" y="2584450"/>
            <a:ext cx="64928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R$ 8 mi</a:t>
            </a:r>
          </a:p>
        </p:txBody>
      </p:sp>
      <p:sp>
        <p:nvSpPr>
          <p:cNvPr id="74" name="Rectangle 7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62488" y="3338513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4.400</a:t>
            </a:r>
          </a:p>
        </p:txBody>
      </p:sp>
      <p:sp>
        <p:nvSpPr>
          <p:cNvPr id="75" name="Rectangle 7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370513" y="3338513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R$ 250</a:t>
            </a:r>
          </a:p>
        </p:txBody>
      </p:sp>
      <p:sp>
        <p:nvSpPr>
          <p:cNvPr id="76" name="Rectangle 7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264275" y="3338513"/>
            <a:ext cx="7985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R$ 1 mi</a:t>
            </a:r>
          </a:p>
        </p:txBody>
      </p:sp>
      <p:sp>
        <p:nvSpPr>
          <p:cNvPr id="80" name="Rectangle 7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248525" y="2657475"/>
            <a:ext cx="13366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R$ 10.2 mi</a:t>
            </a:r>
          </a:p>
        </p:txBody>
      </p:sp>
      <p:cxnSp>
        <p:nvCxnSpPr>
          <p:cNvPr id="99" name="Straight Connector 98"/>
          <p:cNvCxnSpPr/>
          <p:nvPr>
            <p:custDataLst>
              <p:tags r:id="rId17"/>
            </p:custDataLst>
          </p:nvPr>
        </p:nvCxnSpPr>
        <p:spPr>
          <a:xfrm rot="5400000">
            <a:off x="6031706" y="3131344"/>
            <a:ext cx="2295525" cy="1588"/>
          </a:xfrm>
          <a:prstGeom prst="line">
            <a:avLst/>
          </a:prstGeom>
          <a:ln w="9525">
            <a:solidFill>
              <a:schemeClr val="bg1"/>
            </a:solidFill>
            <a:prstDash val="solid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48" name="Rectangle 54"/>
          <p:cNvSpPr>
            <a:spLocks noChangeAspect="1" noChangeArrowheads="1"/>
          </p:cNvSpPr>
          <p:nvPr>
            <p:custDataLst>
              <p:tags r:id="rId18"/>
            </p:custDataLst>
          </p:nvPr>
        </p:nvSpPr>
        <p:spPr bwMode="gray">
          <a:xfrm>
            <a:off x="1041400" y="868363"/>
            <a:ext cx="3143250" cy="387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8149" name="Rectangle 8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146175" y="909638"/>
            <a:ext cx="3092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b="1">
                <a:solidFill>
                  <a:srgbClr val="FF008E"/>
                </a:solidFill>
                <a:latin typeface="Calibri" pitchFamily="34" charset="0"/>
              </a:rPr>
              <a:t>PORTAL DE TECNOLOGIAS</a:t>
            </a:r>
          </a:p>
        </p:txBody>
      </p:sp>
      <p:sp>
        <p:nvSpPr>
          <p:cNvPr id="48150" name="Rectangle 79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041400" y="1443038"/>
            <a:ext cx="15605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GRATUITAS</a:t>
            </a:r>
          </a:p>
        </p:txBody>
      </p:sp>
      <p:sp>
        <p:nvSpPr>
          <p:cNvPr id="48151" name="Rectangle 73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962025" y="749300"/>
            <a:ext cx="3303588" cy="3148013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8152" name="Rectangle 73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038225" y="1271588"/>
            <a:ext cx="1549400" cy="684212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8153" name="Rectangle 7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662238" y="1285875"/>
            <a:ext cx="1525587" cy="684213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8154" name="Rectangle 79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641600" y="1457325"/>
            <a:ext cx="15605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PAGAS</a:t>
            </a:r>
          </a:p>
        </p:txBody>
      </p:sp>
      <p:sp>
        <p:nvSpPr>
          <p:cNvPr id="48155" name="AutoShape 58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020763" y="298450"/>
            <a:ext cx="1038225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Calibri" pitchFamily="34" charset="0"/>
              </a:rPr>
              <a:t>CICLO I</a:t>
            </a:r>
          </a:p>
        </p:txBody>
      </p:sp>
      <p:sp>
        <p:nvSpPr>
          <p:cNvPr id="48156" name="AutoShape 6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2009775" y="298450"/>
            <a:ext cx="1039813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Calibri" pitchFamily="34" charset="0"/>
              </a:rPr>
              <a:t>CICLO II</a:t>
            </a:r>
          </a:p>
        </p:txBody>
      </p:sp>
      <p:sp>
        <p:nvSpPr>
          <p:cNvPr id="48157" name="AutoShape 64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3084513" y="298450"/>
            <a:ext cx="1060450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Calibri" pitchFamily="34" charset="0"/>
              </a:rPr>
              <a:t>ENSINO MÉDIO</a:t>
            </a:r>
          </a:p>
        </p:txBody>
      </p:sp>
      <p:sp>
        <p:nvSpPr>
          <p:cNvPr id="131" name="Oval 1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4175125" y="360363"/>
            <a:ext cx="49213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</p:txBody>
      </p:sp>
      <p:sp>
        <p:nvSpPr>
          <p:cNvPr id="132" name="Oval 131"/>
          <p:cNvSpPr>
            <a:spLocks noChangeAspect="1"/>
          </p:cNvSpPr>
          <p:nvPr>
            <p:custDataLst>
              <p:tags r:id="rId29"/>
            </p:custDataLst>
          </p:nvPr>
        </p:nvSpPr>
        <p:spPr>
          <a:xfrm>
            <a:off x="2987675" y="360363"/>
            <a:ext cx="50800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133" name="Oval 132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995488" y="360363"/>
            <a:ext cx="49212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134" name="Oval 133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>
            <a:off x="984250" y="360363"/>
            <a:ext cx="50800" cy="65087"/>
          </a:xfrm>
          <a:prstGeom prst="ellipse">
            <a:avLst/>
          </a:prstGeom>
          <a:solidFill>
            <a:srgbClr val="FFA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135" name="Oval 134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955675" y="350838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6" name="Oval 135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1992313" y="350838"/>
            <a:ext cx="84137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7" name="Oval 136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2971800" y="352425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8" name="Oval 137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4159250" y="352425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40" name="Group 47"/>
          <p:cNvGrpSpPr>
            <a:grpSpLocks/>
          </p:cNvGrpSpPr>
          <p:nvPr>
            <p:custDataLst>
              <p:tags r:id="rId36"/>
            </p:custDataLst>
          </p:nvPr>
        </p:nvGrpSpPr>
        <p:grpSpPr bwMode="auto">
          <a:xfrm rot="16200000">
            <a:off x="216625" y="2242368"/>
            <a:ext cx="816392" cy="184594"/>
            <a:chOff x="43" y="937"/>
            <a:chExt cx="1546" cy="594"/>
          </a:xfrm>
          <a:noFill/>
        </p:grpSpPr>
        <p:sp>
          <p:nvSpPr>
            <p:cNvPr id="141" name="Rectangle 48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200" b="1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142" name="Rectangle 8"/>
            <p:cNvSpPr>
              <a:spLocks noChangeArrowheads="1"/>
            </p:cNvSpPr>
            <p:nvPr/>
          </p:nvSpPr>
          <p:spPr bwMode="auto">
            <a:xfrm>
              <a:off x="43" y="937"/>
              <a:ext cx="1308" cy="5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+mn-lt"/>
                  <a:cs typeface="+mn-cs"/>
                </a:rPr>
                <a:t>LOW TECH</a:t>
              </a:r>
            </a:p>
          </p:txBody>
        </p:sp>
      </p:grpSp>
      <p:sp>
        <p:nvSpPr>
          <p:cNvPr id="48167" name="Rectangle 8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 rot="-5400000">
            <a:off x="29369" y="1456532"/>
            <a:ext cx="11890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200" b="1">
                <a:solidFill>
                  <a:schemeClr val="bg1"/>
                </a:solidFill>
                <a:latin typeface="Calibri" pitchFamily="34" charset="0"/>
              </a:rPr>
              <a:t>HIGH TECH</a:t>
            </a:r>
          </a:p>
        </p:txBody>
      </p:sp>
      <p:grpSp>
        <p:nvGrpSpPr>
          <p:cNvPr id="148" name="Group 43"/>
          <p:cNvGrpSpPr>
            <a:grpSpLocks/>
          </p:cNvGrpSpPr>
          <p:nvPr>
            <p:custDataLst>
              <p:tags r:id="rId38"/>
            </p:custDataLst>
          </p:nvPr>
        </p:nvGrpSpPr>
        <p:grpSpPr bwMode="auto">
          <a:xfrm rot="16200000">
            <a:off x="72128" y="3324290"/>
            <a:ext cx="1105385" cy="184594"/>
            <a:chOff x="62" y="937"/>
            <a:chExt cx="1933" cy="594"/>
          </a:xfrm>
          <a:noFill/>
        </p:grpSpPr>
        <p:sp>
          <p:nvSpPr>
            <p:cNvPr id="149" name="Rectangle 7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200" b="1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150" name="Rectangle 8"/>
            <p:cNvSpPr>
              <a:spLocks noChangeArrowheads="1"/>
            </p:cNvSpPr>
            <p:nvPr/>
          </p:nvSpPr>
          <p:spPr bwMode="auto">
            <a:xfrm>
              <a:off x="413" y="937"/>
              <a:ext cx="1582" cy="5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200" b="1" dirty="0">
                  <a:solidFill>
                    <a:schemeClr val="bg1"/>
                  </a:solidFill>
                  <a:latin typeface="+mn-lt"/>
                  <a:cs typeface="+mn-cs"/>
                </a:rPr>
                <a:t>FORMAÇÃO</a:t>
              </a:r>
            </a:p>
          </p:txBody>
        </p:sp>
      </p:grpSp>
      <p:sp>
        <p:nvSpPr>
          <p:cNvPr id="155" name="Rectangle 111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1060450" y="2032000"/>
            <a:ext cx="31083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Desenvolvimento da Plataforma</a:t>
            </a:r>
          </a:p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Ciclo I/Ciclo II/Ensino Médio</a:t>
            </a:r>
          </a:p>
        </p:txBody>
      </p:sp>
      <p:sp>
        <p:nvSpPr>
          <p:cNvPr id="156" name="Rectangle 111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1050925" y="2584450"/>
            <a:ext cx="31178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Crédito Disponível por Escola</a:t>
            </a:r>
          </a:p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Escolas Piloto (150 escolas)</a:t>
            </a:r>
          </a:p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DE </a:t>
            </a:r>
            <a:r>
              <a:rPr lang="pt-BR" sz="1400" kern="0" dirty="0" err="1">
                <a:solidFill>
                  <a:srgbClr val="FF0000"/>
                </a:solidFill>
                <a:latin typeface="+mn-lt"/>
                <a:cs typeface="+mn-cs"/>
              </a:rPr>
              <a:t>Taguaritinga</a:t>
            </a: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 / DE Sul 1</a:t>
            </a:r>
          </a:p>
        </p:txBody>
      </p:sp>
      <p:sp>
        <p:nvSpPr>
          <p:cNvPr id="157" name="Rectangle 111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060450" y="3324225"/>
            <a:ext cx="3178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Formação</a:t>
            </a:r>
          </a:p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Professores e </a:t>
            </a:r>
            <a:r>
              <a:rPr lang="pt-BR" sz="1400" kern="0" dirty="0" err="1">
                <a:solidFill>
                  <a:srgbClr val="FF0000"/>
                </a:solidFill>
                <a:latin typeface="+mn-lt"/>
                <a:cs typeface="+mn-cs"/>
              </a:rPr>
              <a:t>PCs</a:t>
            </a:r>
            <a:endParaRPr lang="pt-BR" sz="1400" kern="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88" name="Rectangle 187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7231063" y="3198813"/>
            <a:ext cx="1336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2012</a:t>
            </a:r>
          </a:p>
        </p:txBody>
      </p:sp>
      <p:sp>
        <p:nvSpPr>
          <p:cNvPr id="48173" name="AutoShape 64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661988" y="4837113"/>
            <a:ext cx="2430462" cy="20320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200">
                <a:solidFill>
                  <a:srgbClr val="FF0000"/>
                </a:solidFill>
                <a:latin typeface="Calibri" pitchFamily="34" charset="0"/>
              </a:rPr>
              <a:t>PLANO DE EXPANSÃO PARA A REDE</a:t>
            </a:r>
          </a:p>
        </p:txBody>
      </p:sp>
      <p:sp>
        <p:nvSpPr>
          <p:cNvPr id="48174" name="Rectangle 73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603250" y="4768850"/>
            <a:ext cx="7867650" cy="1557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8175" name="McK 3. Unit of measure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958850" y="6092825"/>
            <a:ext cx="186055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95350"/>
            <a:r>
              <a:rPr lang="pt-BR" sz="1000">
                <a:solidFill>
                  <a:srgbClr val="FF0000"/>
                </a:solidFill>
                <a:latin typeface="Calibri" pitchFamily="34" charset="0"/>
              </a:rPr>
              <a:t>número de alunos em milhares</a:t>
            </a:r>
          </a:p>
        </p:txBody>
      </p:sp>
      <p:sp>
        <p:nvSpPr>
          <p:cNvPr id="48176" name="McK 3. Unit of measure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3581400" y="6108700"/>
            <a:ext cx="1862138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95350"/>
            <a:r>
              <a:rPr lang="pt-BR" sz="1000">
                <a:solidFill>
                  <a:srgbClr val="FF0000"/>
                </a:solidFill>
                <a:latin typeface="Calibri" pitchFamily="34" charset="0"/>
              </a:rPr>
              <a:t>número de escolas</a:t>
            </a:r>
          </a:p>
        </p:txBody>
      </p:sp>
      <p:sp>
        <p:nvSpPr>
          <p:cNvPr id="48177" name="McK 3. Unit of measure"/>
          <p:cNvSpPr txBox="1"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6099175" y="6107113"/>
            <a:ext cx="1862138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95350"/>
            <a:r>
              <a:rPr lang="pt-BR" sz="1000">
                <a:solidFill>
                  <a:srgbClr val="FF0000"/>
                </a:solidFill>
                <a:latin typeface="Calibri" pitchFamily="34" charset="0"/>
              </a:rPr>
              <a:t>investimento em milhares R$</a:t>
            </a:r>
          </a:p>
        </p:txBody>
      </p:sp>
      <p:sp>
        <p:nvSpPr>
          <p:cNvPr id="48178" name="Rectangle 65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858838" y="5954713"/>
            <a:ext cx="2809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416BC877-78FA-429A-958D-E46AA310E814}" type="datetime'''''''''''20''1''''''''2''''''''''''''''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2012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79" name="Rectangle 75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2614613" y="5954713"/>
            <a:ext cx="282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96E2FE70-771C-47B7-9657-36F8816B9A31}" type="datetime'''''''''''''''''''''''2''''''''''''''''''''014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2014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80" name="Rectangle 79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1736725" y="5954713"/>
            <a:ext cx="282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9164357D-515B-4643-AD39-19A67B275269}" type="datetime'''2''''''0''''''''''''''''''''''1''''''''''3''''''''''''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2013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81" name="Rectangle 65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3516313" y="5954713"/>
            <a:ext cx="282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F268FAB8-D862-4CA7-AE5C-9ECF3042B57B}" type="datetime'''''''''''20''1''''''''2''''''''''''''''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2012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82" name="Rectangle 75"/>
          <p:cNvSpPr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5273675" y="5954713"/>
            <a:ext cx="282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70A68D20-04FC-48A2-BB7F-330CC5C60CA5}" type="datetime'''''''''''''''''''''''2''''''''''''''''''''014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2014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83" name="Rectangle 79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4395788" y="5954713"/>
            <a:ext cx="2809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45DCAE7D-B27B-427F-A79A-E82B53A2FB6F}" type="datetime'''2''''''0''''''''''''''''''''''1''''''''''3''''''''''''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2013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84" name="Rectangle 65"/>
          <p:cNvSpPr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6056313" y="5954713"/>
            <a:ext cx="282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78DE61D8-DFAD-4CF8-A988-1A482895822B}" type="datetime'''''''''''20''1''''''''2''''''''''''''''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2012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85" name="Rectangle 75"/>
          <p:cNvSpPr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7813675" y="5954713"/>
            <a:ext cx="28257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A06100AE-17CF-4DBB-87D0-62F057A265A1}" type="datetime'''''''''''''''''''''''2''''''''''''''''''''014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2014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186" name="Rectangle 79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6935788" y="5954713"/>
            <a:ext cx="2809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 defTabSz="895350">
              <a:buClr>
                <a:srgbClr val="002960"/>
              </a:buClr>
            </a:pPr>
            <a:fld id="{4FC568DE-B185-41D7-9ECC-5782F5EAF104}" type="datetime'''2''''''0''''''''''''''''''''''1''''''''''3'''''''''''''">
              <a:rPr lang="pt-BR" sz="1000" b="1">
                <a:solidFill>
                  <a:srgbClr val="FF0000"/>
                </a:solidFill>
                <a:latin typeface="Calibri" pitchFamily="34" charset="0"/>
              </a:rPr>
              <a:pPr algn="ctr" defTabSz="895350">
                <a:buClr>
                  <a:srgbClr val="002960"/>
                </a:buClr>
              </a:pPr>
              <a:t>2013</a:t>
            </a:fld>
            <a:endParaRPr lang="pt-BR" sz="10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05" name="Oval 204"/>
          <p:cNvSpPr>
            <a:spLocks noChangeAspect="1"/>
          </p:cNvSpPr>
          <p:nvPr>
            <p:custDataLst>
              <p:tags r:id="rId57"/>
            </p:custDataLst>
          </p:nvPr>
        </p:nvSpPr>
        <p:spPr>
          <a:xfrm>
            <a:off x="923925" y="5629275"/>
            <a:ext cx="122238" cy="112713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8188" name="CaixaDeTexto 230"/>
          <p:cNvSpPr txBox="1">
            <a:spLocks noChangeArrowheads="1"/>
          </p:cNvSpPr>
          <p:nvPr>
            <p:custDataLst>
              <p:tags r:id="rId58"/>
            </p:custDataLst>
          </p:nvPr>
        </p:nvSpPr>
        <p:spPr bwMode="auto">
          <a:xfrm>
            <a:off x="595313" y="5327650"/>
            <a:ext cx="7667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135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07" name="Oval 206"/>
          <p:cNvSpPr>
            <a:spLocks noChangeAspect="1"/>
          </p:cNvSpPr>
          <p:nvPr>
            <p:custDataLst>
              <p:tags r:id="rId59"/>
            </p:custDataLst>
          </p:nvPr>
        </p:nvSpPr>
        <p:spPr>
          <a:xfrm>
            <a:off x="1584325" y="5259388"/>
            <a:ext cx="514350" cy="508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8190" name="CaixaDeTexto 230"/>
          <p:cNvSpPr txBox="1"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1452563" y="5324475"/>
            <a:ext cx="7667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2.800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09" name="Oval 208"/>
          <p:cNvSpPr>
            <a:spLocks noChangeAspect="1"/>
          </p:cNvSpPr>
          <p:nvPr>
            <p:custDataLst>
              <p:tags r:id="rId61"/>
            </p:custDataLst>
          </p:nvPr>
        </p:nvSpPr>
        <p:spPr>
          <a:xfrm>
            <a:off x="2414588" y="5173663"/>
            <a:ext cx="657225" cy="687387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192" name="CaixaDeTexto 230"/>
          <p:cNvSpPr txBox="1"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2352675" y="5321300"/>
            <a:ext cx="7667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4.200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11" name="Oval 210"/>
          <p:cNvSpPr>
            <a:spLocks noChangeAspect="1"/>
          </p:cNvSpPr>
          <p:nvPr>
            <p:custDataLst>
              <p:tags r:id="rId63"/>
            </p:custDataLst>
          </p:nvPr>
        </p:nvSpPr>
        <p:spPr>
          <a:xfrm>
            <a:off x="3587750" y="5654675"/>
            <a:ext cx="122238" cy="112713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194" name="CaixaDeTexto 230"/>
          <p:cNvSpPr txBox="1"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3259138" y="5353050"/>
            <a:ext cx="7667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150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13" name="Oval 212"/>
          <p:cNvSpPr>
            <a:spLocks noChangeAspect="1"/>
          </p:cNvSpPr>
          <p:nvPr>
            <p:custDataLst>
              <p:tags r:id="rId65"/>
            </p:custDataLst>
          </p:nvPr>
        </p:nvSpPr>
        <p:spPr>
          <a:xfrm>
            <a:off x="4206875" y="5229225"/>
            <a:ext cx="622300" cy="61595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196" name="CaixaDeTexto 230"/>
          <p:cNvSpPr txBox="1"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4130675" y="5364163"/>
            <a:ext cx="7667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3.500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15" name="Oval 214"/>
          <p:cNvSpPr>
            <a:spLocks/>
          </p:cNvSpPr>
          <p:nvPr>
            <p:custDataLst>
              <p:tags r:id="rId67"/>
            </p:custDataLst>
          </p:nvPr>
        </p:nvSpPr>
        <p:spPr>
          <a:xfrm>
            <a:off x="5022850" y="5141913"/>
            <a:ext cx="765175" cy="79375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198" name="CaixaDeTexto 230"/>
          <p:cNvSpPr txBox="1"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5016500" y="5360988"/>
            <a:ext cx="7683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5.270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17" name="Oval 216"/>
          <p:cNvSpPr>
            <a:spLocks noChangeAspect="1"/>
          </p:cNvSpPr>
          <p:nvPr>
            <p:custDataLst>
              <p:tags r:id="rId69"/>
            </p:custDataLst>
          </p:nvPr>
        </p:nvSpPr>
        <p:spPr>
          <a:xfrm>
            <a:off x="6140450" y="5638800"/>
            <a:ext cx="120650" cy="111125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8200" name="CaixaDeTexto 230"/>
          <p:cNvSpPr txBox="1"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5810250" y="5335588"/>
            <a:ext cx="7683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10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19" name="Oval 218"/>
          <p:cNvSpPr>
            <a:spLocks noChangeAspect="1"/>
          </p:cNvSpPr>
          <p:nvPr>
            <p:custDataLst>
              <p:tags r:id="rId71"/>
            </p:custDataLst>
          </p:nvPr>
        </p:nvSpPr>
        <p:spPr>
          <a:xfrm>
            <a:off x="6757988" y="5211763"/>
            <a:ext cx="622300" cy="61595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202" name="CaixaDeTexto 230"/>
          <p:cNvSpPr txBox="1"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6681788" y="5346700"/>
            <a:ext cx="7667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168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21" name="Oval 220"/>
          <p:cNvSpPr>
            <a:spLocks/>
          </p:cNvSpPr>
          <p:nvPr>
            <p:custDataLst>
              <p:tags r:id="rId73"/>
            </p:custDataLst>
          </p:nvPr>
        </p:nvSpPr>
        <p:spPr>
          <a:xfrm>
            <a:off x="7573963" y="5124450"/>
            <a:ext cx="766762" cy="795338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204" name="CaixaDeTexto 230"/>
          <p:cNvSpPr txBox="1"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7567613" y="5343525"/>
            <a:ext cx="7683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solidFill>
                  <a:srgbClr val="FF0000"/>
                </a:solidFill>
                <a:latin typeface="Calibri" pitchFamily="34" charset="0"/>
              </a:rPr>
              <a:t>253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24" name="Straight Connector 223"/>
          <p:cNvCxnSpPr/>
          <p:nvPr>
            <p:custDataLst>
              <p:tags r:id="rId75"/>
            </p:custDataLst>
          </p:nvPr>
        </p:nvCxnSpPr>
        <p:spPr>
          <a:xfrm>
            <a:off x="3540125" y="6129338"/>
            <a:ext cx="1981200" cy="158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>
            <p:custDataLst>
              <p:tags r:id="rId76"/>
            </p:custDataLst>
          </p:nvPr>
        </p:nvCxnSpPr>
        <p:spPr>
          <a:xfrm>
            <a:off x="6092825" y="6129338"/>
            <a:ext cx="1981200" cy="158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>
            <p:custDataLst>
              <p:tags r:id="rId77"/>
            </p:custDataLst>
          </p:nvPr>
        </p:nvCxnSpPr>
        <p:spPr>
          <a:xfrm>
            <a:off x="885825" y="6122988"/>
            <a:ext cx="1981200" cy="158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208" name="Rectangle 110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68363" y="666750"/>
            <a:ext cx="3489325" cy="3767138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  <a:miter lim="800000"/>
            <a:headEnd/>
            <a:tailEnd/>
          </a:ln>
        </p:spPr>
        <p:txBody>
          <a:bodyPr wrap="none" lIns="93276" tIns="46638" rIns="93276" bIns="46638" anchor="ctr"/>
          <a:lstStyle/>
          <a:p>
            <a:endParaRPr lang="pt-BR" sz="15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5" name="Rectangle 111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1062038" y="3941763"/>
            <a:ext cx="34083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Acompanhamento (“Nutricionista”)</a:t>
            </a:r>
          </a:p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kern="0" dirty="0" err="1">
                <a:solidFill>
                  <a:srgbClr val="FF0000"/>
                </a:solidFill>
                <a:latin typeface="+mn-lt"/>
                <a:cs typeface="+mn-cs"/>
              </a:rPr>
              <a:t>PCOPs</a:t>
            </a: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 e Supervisores</a:t>
            </a:r>
          </a:p>
        </p:txBody>
      </p:sp>
      <p:sp>
        <p:nvSpPr>
          <p:cNvPr id="86" name="Rectangle 79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4676775" y="3941763"/>
            <a:ext cx="6492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80</a:t>
            </a:r>
          </a:p>
        </p:txBody>
      </p:sp>
      <p:sp>
        <p:nvSpPr>
          <p:cNvPr id="87" name="Rectangle 79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384800" y="3941763"/>
            <a:ext cx="6492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R$ 250</a:t>
            </a:r>
          </a:p>
        </p:txBody>
      </p:sp>
      <p:sp>
        <p:nvSpPr>
          <p:cNvPr id="88" name="Rectangle 79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6280150" y="3941763"/>
            <a:ext cx="796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 fontAlgn="auto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R$ 20 mil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angle 160"/>
          <p:cNvSpPr/>
          <p:nvPr>
            <p:custDataLst>
              <p:tags r:id="rId2"/>
            </p:custDataLst>
          </p:nvPr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50178" name="Rectangle 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50178" name="think-cell Slide" r:id="rId75" imgW="0" imgH="0" progId="TCLayout.ActiveDocument.1">
              <p:embed/>
            </p:oleObj>
          </a:graphicData>
        </a:graphic>
      </p:graphicFrame>
      <p:sp>
        <p:nvSpPr>
          <p:cNvPr id="50181" name="TextBox 5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CRONOGRAMA DE ATIVIDADES PARA OS PRÓXIMOS 6 MESES PARA TECNOLOGIAS EDUCACIONAIS</a:t>
            </a:r>
          </a:p>
        </p:txBody>
      </p:sp>
      <p:sp>
        <p:nvSpPr>
          <p:cNvPr id="50182" name="AutoShape 5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478463" y="306388"/>
            <a:ext cx="1039812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" pitchFamily="34" charset="0"/>
              </a:rPr>
              <a:t>AGO</a:t>
            </a:r>
          </a:p>
        </p:txBody>
      </p:sp>
      <p:sp>
        <p:nvSpPr>
          <p:cNvPr id="50183" name="AutoShape 6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91238" y="306388"/>
            <a:ext cx="1038225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" pitchFamily="34" charset="0"/>
              </a:rPr>
              <a:t>SET</a:t>
            </a:r>
          </a:p>
        </p:txBody>
      </p:sp>
      <p:sp>
        <p:nvSpPr>
          <p:cNvPr id="50184" name="Rectangle 5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5425" y="3490913"/>
            <a:ext cx="43465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Formalizar a equipe de gestão do programa</a:t>
            </a:r>
          </a:p>
        </p:txBody>
      </p:sp>
      <p:sp>
        <p:nvSpPr>
          <p:cNvPr id="50185" name="Rectangle 6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5425" y="3946525"/>
            <a:ext cx="24209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800000"/>
                </a:solidFill>
                <a:latin typeface="Calibri" pitchFamily="34" charset="0"/>
              </a:rPr>
              <a:t>Definir gestores das escolas</a:t>
            </a:r>
          </a:p>
        </p:txBody>
      </p:sp>
      <p:sp>
        <p:nvSpPr>
          <p:cNvPr id="50186" name="Rectangle 6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25425" y="4400550"/>
            <a:ext cx="401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Selecionar equipe de educadores</a:t>
            </a:r>
          </a:p>
        </p:txBody>
      </p:sp>
      <p:sp>
        <p:nvSpPr>
          <p:cNvPr id="50187" name="Rectangle 6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25425" y="3036888"/>
            <a:ext cx="39243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800000"/>
                </a:solidFill>
                <a:latin typeface="Calibri" pitchFamily="34" charset="0"/>
              </a:rPr>
              <a:t>Comunicar e Capacitar Des Piloto</a:t>
            </a:r>
          </a:p>
        </p:txBody>
      </p:sp>
      <p:sp>
        <p:nvSpPr>
          <p:cNvPr id="50188" name="Rectangle 6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25425" y="2582863"/>
            <a:ext cx="3321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Preparar ATAs de Registro de Preço</a:t>
            </a:r>
          </a:p>
        </p:txBody>
      </p:sp>
      <p:sp>
        <p:nvSpPr>
          <p:cNvPr id="50189" name="Rectangle 6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5425" y="2128838"/>
            <a:ext cx="48133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800000"/>
                </a:solidFill>
                <a:latin typeface="Calibri" pitchFamily="34" charset="0"/>
              </a:rPr>
              <a:t>Estruturar Proposta Pedagógica com tecnologias</a:t>
            </a:r>
          </a:p>
        </p:txBody>
      </p:sp>
      <p:sp>
        <p:nvSpPr>
          <p:cNvPr id="50190" name="Rectangle 6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5425" y="1673225"/>
            <a:ext cx="6153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Preparar Capacitação para os Professores/PC/PCOP/Supervisores </a:t>
            </a:r>
          </a:p>
        </p:txBody>
      </p:sp>
      <p:sp>
        <p:nvSpPr>
          <p:cNvPr id="50191" name="Rectangle 5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5425" y="765175"/>
            <a:ext cx="37639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Licitação do Portal Educacional/Tecnologias </a:t>
            </a:r>
          </a:p>
        </p:txBody>
      </p:sp>
      <p:sp>
        <p:nvSpPr>
          <p:cNvPr id="50192" name="Rectangle 6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25425" y="4854575"/>
            <a:ext cx="61801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800000"/>
                </a:solidFill>
                <a:latin typeface="Calibri" pitchFamily="34" charset="0"/>
              </a:rPr>
              <a:t>Capacitar equipe de gestores das escolas e do programa</a:t>
            </a:r>
          </a:p>
        </p:txBody>
      </p:sp>
      <p:sp>
        <p:nvSpPr>
          <p:cNvPr id="50193" name="Rectangle 6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25425" y="5308600"/>
            <a:ext cx="3322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FF008E"/>
                </a:solidFill>
                <a:latin typeface="Calibri" pitchFamily="34" charset="0"/>
              </a:rPr>
              <a:t>Capacitar PCs e professores</a:t>
            </a:r>
          </a:p>
        </p:txBody>
      </p:sp>
      <p:sp>
        <p:nvSpPr>
          <p:cNvPr id="50194" name="Rectangle 5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25425" y="5764213"/>
            <a:ext cx="4124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800000"/>
                </a:solidFill>
                <a:latin typeface="Calibri" pitchFamily="34" charset="0"/>
              </a:rPr>
              <a:t>Elaborar plano pedagógico das escolas</a:t>
            </a:r>
          </a:p>
        </p:txBody>
      </p:sp>
      <p:sp>
        <p:nvSpPr>
          <p:cNvPr id="50195" name="Rectangle 5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25425" y="1219200"/>
            <a:ext cx="40941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895350">
              <a:buClr>
                <a:schemeClr val="tx2"/>
              </a:buClr>
            </a:pPr>
            <a:r>
              <a:rPr lang="pt-BR" sz="1600">
                <a:solidFill>
                  <a:srgbClr val="800000"/>
                </a:solidFill>
                <a:latin typeface="Calibri" pitchFamily="34" charset="0"/>
              </a:rPr>
              <a:t>Licitação dos Kits Multimidia/Ciencias/Robotica</a:t>
            </a:r>
          </a:p>
        </p:txBody>
      </p:sp>
      <p:sp>
        <p:nvSpPr>
          <p:cNvPr id="50196" name="AutoShape 6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702425" y="306388"/>
            <a:ext cx="1039813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" pitchFamily="34" charset="0"/>
              </a:rPr>
              <a:t>OUT</a:t>
            </a:r>
          </a:p>
        </p:txBody>
      </p:sp>
      <p:sp>
        <p:nvSpPr>
          <p:cNvPr id="50197" name="AutoShape 6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40600" y="306388"/>
            <a:ext cx="1039813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" pitchFamily="34" charset="0"/>
              </a:rPr>
              <a:t>NOV</a:t>
            </a:r>
          </a:p>
        </p:txBody>
      </p:sp>
      <p:sp>
        <p:nvSpPr>
          <p:cNvPr id="50198" name="AutoShape 6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924800" y="306388"/>
            <a:ext cx="1039813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" pitchFamily="34" charset="0"/>
              </a:rPr>
              <a:t>DEZ</a:t>
            </a:r>
          </a:p>
        </p:txBody>
      </p:sp>
      <p:sp>
        <p:nvSpPr>
          <p:cNvPr id="135" name="Oval 134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5911850" y="841375"/>
            <a:ext cx="120650" cy="111125"/>
          </a:xfrm>
          <a:prstGeom prst="ellipse">
            <a:avLst/>
          </a:prstGeom>
          <a:solidFill>
            <a:srgbClr val="EA15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6" name="Oval 135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6561138" y="841375"/>
            <a:ext cx="122237" cy="111125"/>
          </a:xfrm>
          <a:prstGeom prst="ellipse">
            <a:avLst/>
          </a:prstGeom>
          <a:solidFill>
            <a:srgbClr val="EA15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9" name="Oval 178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7183438" y="841375"/>
            <a:ext cx="46037" cy="42863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0" name="Oval 179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7831138" y="841375"/>
            <a:ext cx="46037" cy="42863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1" name="Oval 180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>
            <a:off x="8412163" y="841375"/>
            <a:ext cx="46037" cy="42863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4" name="Oval 183"/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5911850" y="1300163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5" name="Oval 184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6561138" y="1300163"/>
            <a:ext cx="122237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6" name="Oval 185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7183438" y="1300163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7" name="Oval 186"/>
          <p:cNvSpPr>
            <a:spLocks noChangeAspect="1"/>
          </p:cNvSpPr>
          <p:nvPr>
            <p:custDataLst>
              <p:tags r:id="rId29"/>
            </p:custDataLst>
          </p:nvPr>
        </p:nvSpPr>
        <p:spPr>
          <a:xfrm>
            <a:off x="7831138" y="1300163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9" name="Oval 188"/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8412163" y="1300163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1" name="Oval 190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>
            <a:off x="5911850" y="1758950"/>
            <a:ext cx="46038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2" name="Oval 191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6561138" y="1758950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3" name="Oval 192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7183438" y="1758950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4" name="Oval 193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7831138" y="1758950"/>
            <a:ext cx="122237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5" name="Oval 194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8412163" y="1758950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7" name="Oval 196"/>
          <p:cNvSpPr>
            <a:spLocks noChangeAspect="1"/>
          </p:cNvSpPr>
          <p:nvPr>
            <p:custDataLst>
              <p:tags r:id="rId36"/>
            </p:custDataLst>
          </p:nvPr>
        </p:nvSpPr>
        <p:spPr>
          <a:xfrm>
            <a:off x="5911850" y="2217738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8" name="Oval 197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6561138" y="2217738"/>
            <a:ext cx="122237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9" name="Oval 198"/>
          <p:cNvSpPr>
            <a:spLocks noChangeAspect="1"/>
          </p:cNvSpPr>
          <p:nvPr>
            <p:custDataLst>
              <p:tags r:id="rId38"/>
            </p:custDataLst>
          </p:nvPr>
        </p:nvSpPr>
        <p:spPr>
          <a:xfrm>
            <a:off x="7183438" y="2217738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0" name="Oval 199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7831138" y="2217738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1" name="Oval 200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8412163" y="2217738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3" name="Oval 202"/>
          <p:cNvSpPr>
            <a:spLocks noChangeAspect="1"/>
          </p:cNvSpPr>
          <p:nvPr>
            <p:custDataLst>
              <p:tags r:id="rId41"/>
            </p:custDataLst>
          </p:nvPr>
        </p:nvSpPr>
        <p:spPr>
          <a:xfrm>
            <a:off x="5911850" y="2676525"/>
            <a:ext cx="46038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4" name="Oval 203"/>
          <p:cNvSpPr>
            <a:spLocks noChangeAspect="1"/>
          </p:cNvSpPr>
          <p:nvPr>
            <p:custDataLst>
              <p:tags r:id="rId42"/>
            </p:custDataLst>
          </p:nvPr>
        </p:nvSpPr>
        <p:spPr>
          <a:xfrm>
            <a:off x="6561138" y="2676525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" name="Oval 204"/>
          <p:cNvSpPr>
            <a:spLocks noChangeAspect="1"/>
          </p:cNvSpPr>
          <p:nvPr>
            <p:custDataLst>
              <p:tags r:id="rId43"/>
            </p:custDataLst>
          </p:nvPr>
        </p:nvSpPr>
        <p:spPr>
          <a:xfrm>
            <a:off x="7183438" y="2676525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6" name="Oval 205"/>
          <p:cNvSpPr>
            <a:spLocks noChangeAspect="1"/>
          </p:cNvSpPr>
          <p:nvPr>
            <p:custDataLst>
              <p:tags r:id="rId44"/>
            </p:custDataLst>
          </p:nvPr>
        </p:nvSpPr>
        <p:spPr>
          <a:xfrm>
            <a:off x="7831138" y="2676525"/>
            <a:ext cx="122237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7" name="Oval 206"/>
          <p:cNvSpPr>
            <a:spLocks noChangeAspect="1"/>
          </p:cNvSpPr>
          <p:nvPr>
            <p:custDataLst>
              <p:tags r:id="rId45"/>
            </p:custDataLst>
          </p:nvPr>
        </p:nvSpPr>
        <p:spPr>
          <a:xfrm>
            <a:off x="8412163" y="2676525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9" name="Oval 208"/>
          <p:cNvSpPr>
            <a:spLocks noChangeAspect="1"/>
          </p:cNvSpPr>
          <p:nvPr>
            <p:custDataLst>
              <p:tags r:id="rId46"/>
            </p:custDataLst>
          </p:nvPr>
        </p:nvSpPr>
        <p:spPr>
          <a:xfrm>
            <a:off x="5911850" y="3135313"/>
            <a:ext cx="46038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0" name="Oval 209"/>
          <p:cNvSpPr>
            <a:spLocks noChangeAspect="1"/>
          </p:cNvSpPr>
          <p:nvPr>
            <p:custDataLst>
              <p:tags r:id="rId47"/>
            </p:custDataLst>
          </p:nvPr>
        </p:nvSpPr>
        <p:spPr>
          <a:xfrm>
            <a:off x="6561138" y="3135313"/>
            <a:ext cx="122237" cy="109537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1" name="Oval 210"/>
          <p:cNvSpPr>
            <a:spLocks noChangeAspect="1"/>
          </p:cNvSpPr>
          <p:nvPr>
            <p:custDataLst>
              <p:tags r:id="rId48"/>
            </p:custDataLst>
          </p:nvPr>
        </p:nvSpPr>
        <p:spPr>
          <a:xfrm>
            <a:off x="7183438" y="3135313"/>
            <a:ext cx="120650" cy="109537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2" name="Oval 211"/>
          <p:cNvSpPr>
            <a:spLocks noChangeAspect="1"/>
          </p:cNvSpPr>
          <p:nvPr>
            <p:custDataLst>
              <p:tags r:id="rId49"/>
            </p:custDataLst>
          </p:nvPr>
        </p:nvSpPr>
        <p:spPr>
          <a:xfrm>
            <a:off x="7831138" y="3135313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3" name="Oval 212"/>
          <p:cNvSpPr>
            <a:spLocks noChangeAspect="1"/>
          </p:cNvSpPr>
          <p:nvPr>
            <p:custDataLst>
              <p:tags r:id="rId50"/>
            </p:custDataLst>
          </p:nvPr>
        </p:nvSpPr>
        <p:spPr>
          <a:xfrm>
            <a:off x="8412163" y="3135313"/>
            <a:ext cx="46037" cy="41275"/>
          </a:xfrm>
          <a:prstGeom prst="ellipse">
            <a:avLst/>
          </a:prstGeom>
          <a:solidFill>
            <a:srgbClr val="FFE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" name="Oval 214"/>
          <p:cNvSpPr>
            <a:spLocks noChangeAspect="1"/>
          </p:cNvSpPr>
          <p:nvPr>
            <p:custDataLst>
              <p:tags r:id="rId51"/>
            </p:custDataLst>
          </p:nvPr>
        </p:nvSpPr>
        <p:spPr>
          <a:xfrm>
            <a:off x="5911850" y="3592513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1" name="Oval 220"/>
          <p:cNvSpPr>
            <a:spLocks noChangeAspect="1"/>
          </p:cNvSpPr>
          <p:nvPr>
            <p:custDataLst>
              <p:tags r:id="rId52"/>
            </p:custDataLst>
          </p:nvPr>
        </p:nvSpPr>
        <p:spPr>
          <a:xfrm>
            <a:off x="5911850" y="4051300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7" name="Oval 226"/>
          <p:cNvSpPr>
            <a:spLocks noChangeAspect="1"/>
          </p:cNvSpPr>
          <p:nvPr>
            <p:custDataLst>
              <p:tags r:id="rId53"/>
            </p:custDataLst>
          </p:nvPr>
        </p:nvSpPr>
        <p:spPr>
          <a:xfrm>
            <a:off x="5911850" y="4510088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3" name="Oval 232"/>
          <p:cNvSpPr>
            <a:spLocks noChangeAspect="1"/>
          </p:cNvSpPr>
          <p:nvPr>
            <p:custDataLst>
              <p:tags r:id="rId54"/>
            </p:custDataLst>
          </p:nvPr>
        </p:nvSpPr>
        <p:spPr>
          <a:xfrm>
            <a:off x="5911850" y="4968875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4" name="Oval 233"/>
          <p:cNvSpPr>
            <a:spLocks noChangeAspect="1"/>
          </p:cNvSpPr>
          <p:nvPr>
            <p:custDataLst>
              <p:tags r:id="rId55"/>
            </p:custDataLst>
          </p:nvPr>
        </p:nvSpPr>
        <p:spPr>
          <a:xfrm>
            <a:off x="6561138" y="4968875"/>
            <a:ext cx="122237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5" name="Oval 234"/>
          <p:cNvSpPr>
            <a:spLocks noChangeAspect="1"/>
          </p:cNvSpPr>
          <p:nvPr>
            <p:custDataLst>
              <p:tags r:id="rId56"/>
            </p:custDataLst>
          </p:nvPr>
        </p:nvSpPr>
        <p:spPr>
          <a:xfrm>
            <a:off x="7183438" y="4968875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6" name="Oval 235"/>
          <p:cNvSpPr>
            <a:spLocks noChangeAspect="1"/>
          </p:cNvSpPr>
          <p:nvPr>
            <p:custDataLst>
              <p:tags r:id="rId57"/>
            </p:custDataLst>
          </p:nvPr>
        </p:nvSpPr>
        <p:spPr>
          <a:xfrm>
            <a:off x="7831138" y="4968875"/>
            <a:ext cx="122237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7" name="Oval 236"/>
          <p:cNvSpPr>
            <a:spLocks noChangeAspect="1"/>
          </p:cNvSpPr>
          <p:nvPr>
            <p:custDataLst>
              <p:tags r:id="rId58"/>
            </p:custDataLst>
          </p:nvPr>
        </p:nvSpPr>
        <p:spPr>
          <a:xfrm>
            <a:off x="8412163" y="4968875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9" name="Oval 238"/>
          <p:cNvSpPr>
            <a:spLocks noChangeAspect="1"/>
          </p:cNvSpPr>
          <p:nvPr>
            <p:custDataLst>
              <p:tags r:id="rId59"/>
            </p:custDataLst>
          </p:nvPr>
        </p:nvSpPr>
        <p:spPr>
          <a:xfrm>
            <a:off x="5911850" y="5427663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0" name="Oval 239"/>
          <p:cNvSpPr>
            <a:spLocks noChangeAspect="1"/>
          </p:cNvSpPr>
          <p:nvPr>
            <p:custDataLst>
              <p:tags r:id="rId60"/>
            </p:custDataLst>
          </p:nvPr>
        </p:nvSpPr>
        <p:spPr>
          <a:xfrm>
            <a:off x="6561138" y="5427663"/>
            <a:ext cx="122237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1" name="Oval 240"/>
          <p:cNvSpPr>
            <a:spLocks noChangeAspect="1"/>
          </p:cNvSpPr>
          <p:nvPr>
            <p:custDataLst>
              <p:tags r:id="rId61"/>
            </p:custDataLst>
          </p:nvPr>
        </p:nvSpPr>
        <p:spPr>
          <a:xfrm>
            <a:off x="7183438" y="5427663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2" name="Oval 241"/>
          <p:cNvSpPr>
            <a:spLocks noChangeAspect="1"/>
          </p:cNvSpPr>
          <p:nvPr>
            <p:custDataLst>
              <p:tags r:id="rId62"/>
            </p:custDataLst>
          </p:nvPr>
        </p:nvSpPr>
        <p:spPr>
          <a:xfrm>
            <a:off x="7831138" y="5427663"/>
            <a:ext cx="122237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3" name="Oval 242"/>
          <p:cNvSpPr>
            <a:spLocks noChangeAspect="1"/>
          </p:cNvSpPr>
          <p:nvPr>
            <p:custDataLst>
              <p:tags r:id="rId63"/>
            </p:custDataLst>
          </p:nvPr>
        </p:nvSpPr>
        <p:spPr>
          <a:xfrm>
            <a:off x="8412163" y="5427663"/>
            <a:ext cx="120650" cy="111125"/>
          </a:xfrm>
          <a:prstGeom prst="ellipse">
            <a:avLst/>
          </a:prstGeom>
          <a:solidFill>
            <a:srgbClr val="FF00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5" name="Oval 244"/>
          <p:cNvSpPr>
            <a:spLocks noChangeAspect="1"/>
          </p:cNvSpPr>
          <p:nvPr>
            <p:custDataLst>
              <p:tags r:id="rId64"/>
            </p:custDataLst>
          </p:nvPr>
        </p:nvSpPr>
        <p:spPr>
          <a:xfrm>
            <a:off x="5911850" y="5886450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6" name="Oval 245"/>
          <p:cNvSpPr>
            <a:spLocks noChangeAspect="1"/>
          </p:cNvSpPr>
          <p:nvPr>
            <p:custDataLst>
              <p:tags r:id="rId65"/>
            </p:custDataLst>
          </p:nvPr>
        </p:nvSpPr>
        <p:spPr>
          <a:xfrm>
            <a:off x="6561138" y="5886450"/>
            <a:ext cx="122237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7" name="Oval 246"/>
          <p:cNvSpPr>
            <a:spLocks noChangeAspect="1"/>
          </p:cNvSpPr>
          <p:nvPr>
            <p:custDataLst>
              <p:tags r:id="rId66"/>
            </p:custDataLst>
          </p:nvPr>
        </p:nvSpPr>
        <p:spPr>
          <a:xfrm>
            <a:off x="7183438" y="5886450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8" name="Oval 247"/>
          <p:cNvSpPr>
            <a:spLocks noChangeAspect="1"/>
          </p:cNvSpPr>
          <p:nvPr>
            <p:custDataLst>
              <p:tags r:id="rId67"/>
            </p:custDataLst>
          </p:nvPr>
        </p:nvSpPr>
        <p:spPr>
          <a:xfrm>
            <a:off x="7831138" y="5886450"/>
            <a:ext cx="122237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9" name="Oval 248"/>
          <p:cNvSpPr>
            <a:spLocks noChangeAspect="1"/>
          </p:cNvSpPr>
          <p:nvPr>
            <p:custDataLst>
              <p:tags r:id="rId68"/>
            </p:custDataLst>
          </p:nvPr>
        </p:nvSpPr>
        <p:spPr>
          <a:xfrm>
            <a:off x="8412163" y="5886450"/>
            <a:ext cx="120650" cy="111125"/>
          </a:xfrm>
          <a:prstGeom prst="ellipse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0247" name="AutoShape 61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4572000" y="306388"/>
            <a:ext cx="1039813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8" anchor="b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" pitchFamily="34" charset="0"/>
              </a:rPr>
              <a:t>2011</a:t>
            </a:r>
          </a:p>
        </p:txBody>
      </p:sp>
      <p:grpSp>
        <p:nvGrpSpPr>
          <p:cNvPr id="50248" name="Group 89"/>
          <p:cNvGrpSpPr>
            <a:grpSpLocks/>
          </p:cNvGrpSpPr>
          <p:nvPr>
            <p:custDataLst>
              <p:tags r:id="rId70"/>
            </p:custDataLst>
          </p:nvPr>
        </p:nvGrpSpPr>
        <p:grpSpPr bwMode="auto">
          <a:xfrm>
            <a:off x="6578600" y="3627438"/>
            <a:ext cx="1876425" cy="42862"/>
            <a:chOff x="6593386" y="3683127"/>
            <a:chExt cx="1875885" cy="42154"/>
          </a:xfrm>
        </p:grpSpPr>
        <p:grpSp>
          <p:nvGrpSpPr>
            <p:cNvPr id="50261" name="Group 85"/>
            <p:cNvGrpSpPr>
              <a:grpSpLocks/>
            </p:cNvGrpSpPr>
            <p:nvPr/>
          </p:nvGrpSpPr>
          <p:grpSpPr bwMode="auto">
            <a:xfrm>
              <a:off x="7193900" y="3683127"/>
              <a:ext cx="1275371" cy="42154"/>
              <a:chOff x="7335157" y="993763"/>
              <a:chExt cx="1275371" cy="42154"/>
            </a:xfrm>
          </p:grpSpPr>
          <p:sp>
            <p:nvSpPr>
              <p:cNvPr id="83" name="Oval 82"/>
              <p:cNvSpPr>
                <a:spLocks noChangeAspect="1"/>
              </p:cNvSpPr>
              <p:nvPr/>
            </p:nvSpPr>
            <p:spPr>
              <a:xfrm>
                <a:off x="7334545" y="993763"/>
                <a:ext cx="46025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4" name="Oval 83"/>
              <p:cNvSpPr>
                <a:spLocks noChangeAspect="1"/>
              </p:cNvSpPr>
              <p:nvPr/>
            </p:nvSpPr>
            <p:spPr>
              <a:xfrm>
                <a:off x="7983646" y="993763"/>
                <a:ext cx="46024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5" name="Oval 84"/>
              <p:cNvSpPr>
                <a:spLocks noChangeAspect="1"/>
              </p:cNvSpPr>
              <p:nvPr/>
            </p:nvSpPr>
            <p:spPr>
              <a:xfrm>
                <a:off x="8564504" y="993763"/>
                <a:ext cx="46024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88" name="Oval 87"/>
            <p:cNvSpPr>
              <a:spLocks noChangeAspect="1"/>
            </p:cNvSpPr>
            <p:nvPr/>
          </p:nvSpPr>
          <p:spPr>
            <a:xfrm>
              <a:off x="6593386" y="3683127"/>
              <a:ext cx="46025" cy="42154"/>
            </a:xfrm>
            <a:prstGeom prst="ellipse">
              <a:avLst/>
            </a:prstGeom>
            <a:solidFill>
              <a:srgbClr val="FFEB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50249" name="Group 90"/>
          <p:cNvGrpSpPr>
            <a:grpSpLocks/>
          </p:cNvGrpSpPr>
          <p:nvPr>
            <p:custDataLst>
              <p:tags r:id="rId71"/>
            </p:custDataLst>
          </p:nvPr>
        </p:nvGrpSpPr>
        <p:grpSpPr bwMode="auto">
          <a:xfrm>
            <a:off x="6578600" y="4083050"/>
            <a:ext cx="1876425" cy="41275"/>
            <a:chOff x="6593386" y="3683127"/>
            <a:chExt cx="1875885" cy="42154"/>
          </a:xfrm>
        </p:grpSpPr>
        <p:grpSp>
          <p:nvGrpSpPr>
            <p:cNvPr id="50256" name="Group 85"/>
            <p:cNvGrpSpPr>
              <a:grpSpLocks/>
            </p:cNvGrpSpPr>
            <p:nvPr/>
          </p:nvGrpSpPr>
          <p:grpSpPr bwMode="auto">
            <a:xfrm>
              <a:off x="7193900" y="3683127"/>
              <a:ext cx="1275371" cy="42154"/>
              <a:chOff x="7335157" y="993763"/>
              <a:chExt cx="1275371" cy="42154"/>
            </a:xfrm>
          </p:grpSpPr>
          <p:sp>
            <p:nvSpPr>
              <p:cNvPr id="94" name="Oval 93"/>
              <p:cNvSpPr>
                <a:spLocks noChangeAspect="1"/>
              </p:cNvSpPr>
              <p:nvPr/>
            </p:nvSpPr>
            <p:spPr>
              <a:xfrm>
                <a:off x="7334545" y="993763"/>
                <a:ext cx="46025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5" name="Oval 94"/>
              <p:cNvSpPr>
                <a:spLocks noChangeAspect="1"/>
              </p:cNvSpPr>
              <p:nvPr/>
            </p:nvSpPr>
            <p:spPr>
              <a:xfrm>
                <a:off x="7983646" y="993763"/>
                <a:ext cx="46024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6" name="Oval 95"/>
              <p:cNvSpPr>
                <a:spLocks noChangeAspect="1"/>
              </p:cNvSpPr>
              <p:nvPr/>
            </p:nvSpPr>
            <p:spPr>
              <a:xfrm>
                <a:off x="8564504" y="993763"/>
                <a:ext cx="46024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6593386" y="3683127"/>
              <a:ext cx="46025" cy="42154"/>
            </a:xfrm>
            <a:prstGeom prst="ellipse">
              <a:avLst/>
            </a:prstGeom>
            <a:solidFill>
              <a:srgbClr val="FFEB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50250" name="Group 96"/>
          <p:cNvGrpSpPr>
            <a:grpSpLocks/>
          </p:cNvGrpSpPr>
          <p:nvPr>
            <p:custDataLst>
              <p:tags r:id="rId72"/>
            </p:custDataLst>
          </p:nvPr>
        </p:nvGrpSpPr>
        <p:grpSpPr bwMode="auto">
          <a:xfrm>
            <a:off x="6578600" y="4537075"/>
            <a:ext cx="1876425" cy="42863"/>
            <a:chOff x="6593386" y="3683127"/>
            <a:chExt cx="1875885" cy="42154"/>
          </a:xfrm>
        </p:grpSpPr>
        <p:grpSp>
          <p:nvGrpSpPr>
            <p:cNvPr id="50251" name="Group 85"/>
            <p:cNvGrpSpPr>
              <a:grpSpLocks/>
            </p:cNvGrpSpPr>
            <p:nvPr/>
          </p:nvGrpSpPr>
          <p:grpSpPr bwMode="auto">
            <a:xfrm>
              <a:off x="7193900" y="3683127"/>
              <a:ext cx="1275371" cy="42154"/>
              <a:chOff x="7335157" y="993763"/>
              <a:chExt cx="1275371" cy="42154"/>
            </a:xfrm>
          </p:grpSpPr>
          <p:sp>
            <p:nvSpPr>
              <p:cNvPr id="100" name="Oval 99"/>
              <p:cNvSpPr>
                <a:spLocks noChangeAspect="1"/>
              </p:cNvSpPr>
              <p:nvPr/>
            </p:nvSpPr>
            <p:spPr>
              <a:xfrm>
                <a:off x="7334545" y="993763"/>
                <a:ext cx="46025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1" name="Oval 100"/>
              <p:cNvSpPr>
                <a:spLocks noChangeAspect="1"/>
              </p:cNvSpPr>
              <p:nvPr/>
            </p:nvSpPr>
            <p:spPr>
              <a:xfrm>
                <a:off x="7983646" y="993763"/>
                <a:ext cx="46024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2" name="Oval 101"/>
              <p:cNvSpPr>
                <a:spLocks noChangeAspect="1"/>
              </p:cNvSpPr>
              <p:nvPr/>
            </p:nvSpPr>
            <p:spPr>
              <a:xfrm>
                <a:off x="8564504" y="993763"/>
                <a:ext cx="46024" cy="42154"/>
              </a:xfrm>
              <a:prstGeom prst="ellipse">
                <a:avLst/>
              </a:prstGeom>
              <a:solidFill>
                <a:srgbClr val="FFEB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6593386" y="3683127"/>
              <a:ext cx="46025" cy="42154"/>
            </a:xfrm>
            <a:prstGeom prst="ellipse">
              <a:avLst/>
            </a:prstGeom>
            <a:solidFill>
              <a:srgbClr val="FFEB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>
            <p:custDataLst>
              <p:tags r:id="rId2"/>
            </p:custDataLst>
          </p:nvPr>
        </p:nvSpPr>
        <p:spPr>
          <a:xfrm>
            <a:off x="2306638" y="482600"/>
            <a:ext cx="1558925" cy="4418013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660066"/>
              </a:solidFill>
            </a:endParaRPr>
          </a:p>
        </p:txBody>
      </p:sp>
      <p:sp>
        <p:nvSpPr>
          <p:cNvPr id="85" name="Rectangle 84"/>
          <p:cNvSpPr/>
          <p:nvPr>
            <p:custDataLst>
              <p:tags r:id="rId3"/>
            </p:custDataLst>
          </p:nvPr>
        </p:nvSpPr>
        <p:spPr>
          <a:xfrm>
            <a:off x="3962400" y="482600"/>
            <a:ext cx="1558925" cy="4418013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660066"/>
              </a:solidFill>
            </a:endParaRPr>
          </a:p>
        </p:txBody>
      </p:sp>
      <p:sp>
        <p:nvSpPr>
          <p:cNvPr id="83" name="Rectangle 82"/>
          <p:cNvSpPr/>
          <p:nvPr>
            <p:custDataLst>
              <p:tags r:id="rId4"/>
            </p:custDataLst>
          </p:nvPr>
        </p:nvSpPr>
        <p:spPr>
          <a:xfrm>
            <a:off x="649288" y="482600"/>
            <a:ext cx="1558925" cy="4418013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660066"/>
              </a:solidFill>
            </a:endParaRPr>
          </a:p>
        </p:txBody>
      </p:sp>
      <p:sp>
        <p:nvSpPr>
          <p:cNvPr id="161" name="Rectangle 160"/>
          <p:cNvSpPr/>
          <p:nvPr>
            <p:custDataLst>
              <p:tags r:id="rId5"/>
            </p:custDataLst>
          </p:nvPr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75778" name="Rectangle 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75778" name="think-cell Slide" r:id="rId40" imgW="0" imgH="0" progId="TCLayout.ActiveDocument.1">
              <p:embed/>
            </p:oleObj>
          </a:graphicData>
        </a:graphic>
      </p:graphicFrame>
      <p:sp>
        <p:nvSpPr>
          <p:cNvPr id="75784" name="TextBox 5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MODELO DE GOVERNANÇA PARA A NOVA POLÍTICA DE TECNOLOGIAS EDUCACIONAIS</a:t>
            </a:r>
          </a:p>
        </p:txBody>
      </p:sp>
      <p:sp>
        <p:nvSpPr>
          <p:cNvPr id="96" name="AutoShape 6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01725" y="558800"/>
            <a:ext cx="647700" cy="26511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kern="0" dirty="0">
                <a:solidFill>
                  <a:srgbClr val="CB9C00"/>
                </a:solidFill>
                <a:latin typeface="+mn-lt"/>
                <a:cs typeface="+mn-cs"/>
              </a:rPr>
              <a:t>SEE</a:t>
            </a:r>
          </a:p>
        </p:txBody>
      </p:sp>
      <p:sp>
        <p:nvSpPr>
          <p:cNvPr id="98" name="AutoShape 6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387850" y="558800"/>
            <a:ext cx="647700" cy="26511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kern="0" dirty="0">
                <a:solidFill>
                  <a:srgbClr val="CB9C00"/>
                </a:solidFill>
                <a:latin typeface="+mn-lt"/>
                <a:cs typeface="+mn-cs"/>
              </a:rPr>
              <a:t>EFAP</a:t>
            </a:r>
          </a:p>
        </p:txBody>
      </p:sp>
      <p:sp>
        <p:nvSpPr>
          <p:cNvPr id="102" name="AutoShape 6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781300" y="558800"/>
            <a:ext cx="647700" cy="26511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kern="0" dirty="0">
                <a:solidFill>
                  <a:srgbClr val="CB9C00"/>
                </a:solidFill>
                <a:latin typeface="+mn-lt"/>
                <a:cs typeface="+mn-cs"/>
              </a:rPr>
              <a:t>Salto</a:t>
            </a:r>
          </a:p>
        </p:txBody>
      </p:sp>
      <p:sp>
        <p:nvSpPr>
          <p:cNvPr id="113" name="Retângulo 38"/>
          <p:cNvSpPr/>
          <p:nvPr>
            <p:custDataLst>
              <p:tags r:id="rId10"/>
            </p:custDataLst>
          </p:nvPr>
        </p:nvSpPr>
        <p:spPr>
          <a:xfrm>
            <a:off x="2387600" y="1023938"/>
            <a:ext cx="1422400" cy="81280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3" name="Retângulo 26"/>
          <p:cNvSpPr/>
          <p:nvPr>
            <p:custDataLst>
              <p:tags r:id="rId11"/>
            </p:custDataLst>
          </p:nvPr>
        </p:nvSpPr>
        <p:spPr>
          <a:xfrm>
            <a:off x="2401888" y="1431925"/>
            <a:ext cx="677862" cy="269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Pedag.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1" name="Retângulo 35"/>
          <p:cNvSpPr/>
          <p:nvPr>
            <p:custDataLst>
              <p:tags r:id="rId12"/>
            </p:custDataLst>
          </p:nvPr>
        </p:nvSpPr>
        <p:spPr>
          <a:xfrm>
            <a:off x="3117850" y="1417638"/>
            <a:ext cx="677863" cy="28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 err="1">
                <a:solidFill>
                  <a:srgbClr val="FF0000"/>
                </a:solidFill>
              </a:rPr>
              <a:t>Tec.Inf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2" name="AutoShape 6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794000" y="1039813"/>
            <a:ext cx="608013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ctr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Valéria</a:t>
            </a:r>
          </a:p>
        </p:txBody>
      </p:sp>
      <p:sp>
        <p:nvSpPr>
          <p:cNvPr id="116" name="Retângulo 43"/>
          <p:cNvSpPr/>
          <p:nvPr>
            <p:custDataLst>
              <p:tags r:id="rId14"/>
            </p:custDataLst>
          </p:nvPr>
        </p:nvSpPr>
        <p:spPr>
          <a:xfrm>
            <a:off x="4044950" y="1023938"/>
            <a:ext cx="1398588" cy="1366837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14" name="Retângulo 39"/>
          <p:cNvSpPr/>
          <p:nvPr>
            <p:custDataLst>
              <p:tags r:id="rId15"/>
            </p:custDataLst>
          </p:nvPr>
        </p:nvSpPr>
        <p:spPr>
          <a:xfrm>
            <a:off x="4148138" y="1431925"/>
            <a:ext cx="1193800" cy="409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Tecnologias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5" name="AutoShape 6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445000" y="1039813"/>
            <a:ext cx="598488" cy="2333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ctr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Vera</a:t>
            </a:r>
          </a:p>
        </p:txBody>
      </p:sp>
      <p:sp>
        <p:nvSpPr>
          <p:cNvPr id="123" name="Retângulo 60"/>
          <p:cNvSpPr/>
          <p:nvPr>
            <p:custDataLst>
              <p:tags r:id="rId17"/>
            </p:custDataLst>
          </p:nvPr>
        </p:nvSpPr>
        <p:spPr>
          <a:xfrm>
            <a:off x="4125913" y="1962150"/>
            <a:ext cx="1244600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Rede do Saber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0" name="Retângulo 34"/>
          <p:cNvSpPr/>
          <p:nvPr>
            <p:custDataLst>
              <p:tags r:id="rId18"/>
            </p:custDataLst>
          </p:nvPr>
        </p:nvSpPr>
        <p:spPr>
          <a:xfrm>
            <a:off x="717550" y="3462338"/>
            <a:ext cx="1408113" cy="1296987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8" name="Retângulo 32"/>
          <p:cNvSpPr/>
          <p:nvPr>
            <p:custDataLst>
              <p:tags r:id="rId19"/>
            </p:custDataLst>
          </p:nvPr>
        </p:nvSpPr>
        <p:spPr>
          <a:xfrm>
            <a:off x="717550" y="2351088"/>
            <a:ext cx="1408113" cy="868362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4" name="Retângulo 27"/>
          <p:cNvSpPr/>
          <p:nvPr>
            <p:custDataLst>
              <p:tags r:id="rId20"/>
            </p:custDataLst>
          </p:nvPr>
        </p:nvSpPr>
        <p:spPr>
          <a:xfrm>
            <a:off x="768350" y="2595563"/>
            <a:ext cx="1308100" cy="506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Supervisor/PCOPT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5" name="Retângulo 28"/>
          <p:cNvSpPr/>
          <p:nvPr>
            <p:custDataLst>
              <p:tags r:id="rId21"/>
            </p:custDataLst>
          </p:nvPr>
        </p:nvSpPr>
        <p:spPr>
          <a:xfrm>
            <a:off x="768350" y="3778250"/>
            <a:ext cx="130810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Diretor/PC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6" name="AutoShape 6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141413" y="2354263"/>
            <a:ext cx="560387" cy="23495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ctr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DE</a:t>
            </a:r>
          </a:p>
        </p:txBody>
      </p:sp>
      <p:sp>
        <p:nvSpPr>
          <p:cNvPr id="107" name="AutoShape 6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116013" y="3516313"/>
            <a:ext cx="558800" cy="23495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ctr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Escola</a:t>
            </a:r>
          </a:p>
        </p:txBody>
      </p:sp>
      <p:sp>
        <p:nvSpPr>
          <p:cNvPr id="109" name="Retângulo 33"/>
          <p:cNvSpPr/>
          <p:nvPr>
            <p:custDataLst>
              <p:tags r:id="rId24"/>
            </p:custDataLst>
          </p:nvPr>
        </p:nvSpPr>
        <p:spPr>
          <a:xfrm>
            <a:off x="717550" y="1009650"/>
            <a:ext cx="1408113" cy="1125538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22" name="Retângulo 57"/>
          <p:cNvSpPr/>
          <p:nvPr>
            <p:custDataLst>
              <p:tags r:id="rId25"/>
            </p:custDataLst>
          </p:nvPr>
        </p:nvSpPr>
        <p:spPr>
          <a:xfrm>
            <a:off x="768350" y="4391025"/>
            <a:ext cx="1308100" cy="295275"/>
          </a:xfrm>
          <a:prstGeom prst="rect">
            <a:avLst/>
          </a:prstGeom>
          <a:noFill/>
          <a:ln w="38100">
            <a:solidFill>
              <a:srgbClr val="9B76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Aluno Monitor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6" name="Retângulo 24"/>
          <p:cNvSpPr/>
          <p:nvPr>
            <p:custDataLst>
              <p:tags r:id="rId26"/>
            </p:custDataLst>
          </p:nvPr>
        </p:nvSpPr>
        <p:spPr>
          <a:xfrm>
            <a:off x="768350" y="1325563"/>
            <a:ext cx="1308100" cy="661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CENP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rgbClr val="FF0000"/>
                </a:solidFill>
              </a:rPr>
              <a:t>Tecnologias Educacionais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7" name="AutoShape 6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028700" y="1036638"/>
            <a:ext cx="809625" cy="234950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ctr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Secretário</a:t>
            </a:r>
          </a:p>
        </p:txBody>
      </p:sp>
      <p:grpSp>
        <p:nvGrpSpPr>
          <p:cNvPr id="75806" name="Group 52"/>
          <p:cNvGrpSpPr>
            <a:grpSpLocks/>
          </p:cNvGrpSpPr>
          <p:nvPr>
            <p:custDataLst>
              <p:tags r:id="rId28"/>
            </p:custDataLst>
          </p:nvPr>
        </p:nvGrpSpPr>
        <p:grpSpPr bwMode="auto">
          <a:xfrm>
            <a:off x="5614988" y="484188"/>
            <a:ext cx="1558925" cy="4418012"/>
            <a:chOff x="7562687" y="713566"/>
            <a:chExt cx="1558857" cy="4417835"/>
          </a:xfrm>
        </p:grpSpPr>
        <p:sp>
          <p:nvSpPr>
            <p:cNvPr id="86" name="Rectangle 85"/>
            <p:cNvSpPr/>
            <p:nvPr/>
          </p:nvSpPr>
          <p:spPr>
            <a:xfrm>
              <a:off x="7562687" y="713566"/>
              <a:ext cx="1558857" cy="4417835"/>
            </a:xfrm>
            <a:prstGeom prst="rect">
              <a:avLst/>
            </a:prstGeom>
            <a:solidFill>
              <a:schemeClr val="bg1">
                <a:alpha val="53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00" name="AutoShape 61"/>
            <p:cNvSpPr>
              <a:spLocks noChangeArrowheads="1"/>
            </p:cNvSpPr>
            <p:nvPr/>
          </p:nvSpPr>
          <p:spPr bwMode="auto">
            <a:xfrm>
              <a:off x="7992880" y="807224"/>
              <a:ext cx="647672" cy="26510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kern="0" dirty="0">
                  <a:solidFill>
                    <a:srgbClr val="CB9C00"/>
                  </a:solidFill>
                  <a:latin typeface="+mn-lt"/>
                  <a:cs typeface="+mn-cs"/>
                </a:rPr>
                <a:t>FDE</a:t>
              </a:r>
            </a:p>
          </p:txBody>
        </p:sp>
        <p:sp>
          <p:nvSpPr>
            <p:cNvPr id="119" name="Retângulo 54"/>
            <p:cNvSpPr/>
            <p:nvPr/>
          </p:nvSpPr>
          <p:spPr>
            <a:xfrm>
              <a:off x="7643645" y="1253294"/>
              <a:ext cx="1401702" cy="81752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17" name="Retângulo 51"/>
            <p:cNvSpPr/>
            <p:nvPr/>
          </p:nvSpPr>
          <p:spPr>
            <a:xfrm>
              <a:off x="7773815" y="1643804"/>
              <a:ext cx="1163587" cy="312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dirty="0">
                  <a:solidFill>
                    <a:srgbClr val="FF0000"/>
                  </a:solidFill>
                </a:rPr>
                <a:t>DTI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24" name="Retângulo 61"/>
            <p:cNvSpPr/>
            <p:nvPr/>
          </p:nvSpPr>
          <p:spPr>
            <a:xfrm>
              <a:off x="7643645" y="2574041"/>
              <a:ext cx="1401702" cy="935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dirty="0">
                  <a:solidFill>
                    <a:srgbClr val="FF0000"/>
                  </a:solidFill>
                </a:rPr>
                <a:t>Antonio Henrique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25" name="Retângulo 62"/>
            <p:cNvSpPr/>
            <p:nvPr/>
          </p:nvSpPr>
          <p:spPr>
            <a:xfrm>
              <a:off x="7773815" y="3148693"/>
              <a:ext cx="1163587" cy="2539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dirty="0">
                  <a:solidFill>
                    <a:srgbClr val="FF0000"/>
                  </a:solidFill>
                </a:rPr>
                <a:t>Suprimentos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18" name="AutoShape 61"/>
            <p:cNvSpPr>
              <a:spLocks noChangeArrowheads="1"/>
            </p:cNvSpPr>
            <p:nvPr/>
          </p:nvSpPr>
          <p:spPr bwMode="auto">
            <a:xfrm>
              <a:off x="7875410" y="1283455"/>
              <a:ext cx="938172" cy="23494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ctr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kern="0" dirty="0">
                  <a:solidFill>
                    <a:srgbClr val="FF0000"/>
                  </a:solidFill>
                  <a:latin typeface="+mn-lt"/>
                  <a:cs typeface="+mn-cs"/>
                </a:rPr>
                <a:t>Adriano</a:t>
              </a:r>
            </a:p>
          </p:txBody>
        </p:sp>
      </p:grpSp>
      <p:grpSp>
        <p:nvGrpSpPr>
          <p:cNvPr id="133" name="Group 47"/>
          <p:cNvGrpSpPr>
            <a:grpSpLocks/>
          </p:cNvGrpSpPr>
          <p:nvPr>
            <p:custDataLst>
              <p:tags r:id="rId29"/>
            </p:custDataLst>
          </p:nvPr>
        </p:nvGrpSpPr>
        <p:grpSpPr bwMode="auto">
          <a:xfrm rot="16200000">
            <a:off x="-96533" y="2534677"/>
            <a:ext cx="997363" cy="261627"/>
            <a:chOff x="43" y="985"/>
            <a:chExt cx="1546" cy="489"/>
          </a:xfrm>
          <a:noFill/>
        </p:grpSpPr>
        <p:sp>
          <p:nvSpPr>
            <p:cNvPr id="134" name="Rectangle 48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500" b="1" dirty="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137" name="Rectangle 8"/>
            <p:cNvSpPr>
              <a:spLocks noChangeArrowheads="1"/>
            </p:cNvSpPr>
            <p:nvPr/>
          </p:nvSpPr>
          <p:spPr bwMode="auto">
            <a:xfrm>
              <a:off x="43" y="1047"/>
              <a:ext cx="1308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300" b="1" dirty="0">
                  <a:solidFill>
                    <a:srgbClr val="FFFFFF"/>
                  </a:solidFill>
                  <a:latin typeface="+mn-lt"/>
                  <a:cs typeface="+mn-cs"/>
                </a:rPr>
                <a:t>TÁTICO</a:t>
              </a:r>
            </a:p>
          </p:txBody>
        </p:sp>
      </p:grpSp>
      <p:sp>
        <p:nvSpPr>
          <p:cNvPr id="75808" name="Rectangle 8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 rot="-5400000">
            <a:off x="-324643" y="1453356"/>
            <a:ext cx="145256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300" b="1">
                <a:solidFill>
                  <a:srgbClr val="FFFFFF"/>
                </a:solidFill>
                <a:latin typeface="Calibri" pitchFamily="34" charset="0"/>
              </a:rPr>
              <a:t>ESTRATÉGICO</a:t>
            </a:r>
          </a:p>
        </p:txBody>
      </p:sp>
      <p:sp>
        <p:nvSpPr>
          <p:cNvPr id="139" name="Oval 138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>
            <a:off x="373063" y="912813"/>
            <a:ext cx="85725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0" name="Oval 139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373063" y="3287713"/>
            <a:ext cx="85725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2" name="Oval 141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373063" y="4821238"/>
            <a:ext cx="85725" cy="809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143" name="Group 43"/>
          <p:cNvGrpSpPr>
            <a:grpSpLocks/>
          </p:cNvGrpSpPr>
          <p:nvPr>
            <p:custDataLst>
              <p:tags r:id="rId34"/>
            </p:custDataLst>
          </p:nvPr>
        </p:nvGrpSpPr>
        <p:grpSpPr bwMode="auto">
          <a:xfrm rot="16200000">
            <a:off x="-278579" y="3918513"/>
            <a:ext cx="1361454" cy="261627"/>
            <a:chOff x="62" y="985"/>
            <a:chExt cx="1527" cy="489"/>
          </a:xfrm>
          <a:noFill/>
        </p:grpSpPr>
        <p:sp>
          <p:nvSpPr>
            <p:cNvPr id="144" name="Rectangle 7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500" b="1" dirty="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145" name="Rectangle 8"/>
            <p:cNvSpPr>
              <a:spLocks noChangeArrowheads="1"/>
            </p:cNvSpPr>
            <p:nvPr/>
          </p:nvSpPr>
          <p:spPr bwMode="auto">
            <a:xfrm>
              <a:off x="101" y="1047"/>
              <a:ext cx="1308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300" b="1" dirty="0">
                  <a:solidFill>
                    <a:srgbClr val="FFFFFF"/>
                  </a:solidFill>
                  <a:latin typeface="+mn-lt"/>
                  <a:cs typeface="+mn-cs"/>
                </a:rPr>
                <a:t>OPERACIONAL</a:t>
              </a:r>
            </a:p>
          </p:txBody>
        </p:sp>
      </p:grpSp>
      <p:sp>
        <p:nvSpPr>
          <p:cNvPr id="146" name="Oval 145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373063" y="2211388"/>
            <a:ext cx="85725" cy="793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5814" name="CaixaDeTexto 59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49288" y="5659438"/>
            <a:ext cx="8174037" cy="738187"/>
          </a:xfrm>
          <a:prstGeom prst="rect">
            <a:avLst/>
          </a:prstGeom>
          <a:noFill/>
          <a:ln w="25400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>
                <a:solidFill>
                  <a:srgbClr val="FF0000"/>
                </a:solidFill>
                <a:latin typeface="Calibri" pitchFamily="34" charset="0"/>
              </a:rPr>
              <a:t>Aluno Monitor </a:t>
            </a:r>
            <a:r>
              <a:rPr lang="pt-BR" sz="1400">
                <a:solidFill>
                  <a:srgbClr val="FF0000"/>
                </a:solidFill>
                <a:latin typeface="Calibri" pitchFamily="34" charset="0"/>
              </a:rPr>
              <a:t>pode ser utilizado para apoio aos professores, PCs e Diretores no </a:t>
            </a:r>
            <a:r>
              <a:rPr lang="pt-BR" sz="1400" b="1">
                <a:solidFill>
                  <a:srgbClr val="FF0000"/>
                </a:solidFill>
                <a:latin typeface="Calibri" pitchFamily="34" charset="0"/>
              </a:rPr>
              <a:t>preparo e assistência as aulas</a:t>
            </a:r>
            <a:r>
              <a:rPr lang="pt-BR" sz="1400">
                <a:solidFill>
                  <a:srgbClr val="FF0000"/>
                </a:solidFill>
                <a:latin typeface="Calibri" pitchFamily="34" charset="0"/>
              </a:rPr>
              <a:t>. Um monitor por período recebendo bolsa mensal de R$ 340 por mês por 10 meses, seriam investidos </a:t>
            </a:r>
            <a:r>
              <a:rPr lang="pt-BR" sz="1400" b="1">
                <a:solidFill>
                  <a:srgbClr val="FF0000"/>
                </a:solidFill>
                <a:latin typeface="Calibri" pitchFamily="34" charset="0"/>
              </a:rPr>
              <a:t>R$ 35.5 milhões por ano</a:t>
            </a:r>
            <a:r>
              <a:rPr lang="pt-BR" sz="1400">
                <a:solidFill>
                  <a:srgbClr val="FF0000"/>
                </a:solidFill>
                <a:latin typeface="Calibri" pitchFamily="34" charset="0"/>
              </a:rPr>
              <a:t>. Ao todo seriam contratados: </a:t>
            </a:r>
            <a:r>
              <a:rPr lang="pt-BR" sz="1400" b="1">
                <a:solidFill>
                  <a:srgbClr val="FF0000"/>
                </a:solidFill>
                <a:latin typeface="Calibri" pitchFamily="34" charset="0"/>
              </a:rPr>
              <a:t>10.5 mil Alunos Monitores por ano</a:t>
            </a:r>
            <a:r>
              <a:rPr lang="pt-BR" sz="1400">
                <a:solidFill>
                  <a:srgbClr val="FF0000"/>
                </a:solidFill>
                <a:latin typeface="Calibri" pitchFamily="34" charset="0"/>
              </a:rPr>
              <a:t>.</a:t>
            </a:r>
            <a:endParaRPr lang="en-US" sz="1400">
              <a:solidFill>
                <a:srgbClr val="FF0000"/>
              </a:solidFill>
              <a:latin typeface="Calibri" pitchFamily="34" charset="0"/>
            </a:endParaRPr>
          </a:p>
        </p:txBody>
      </p:sp>
      <p:grpSp>
        <p:nvGrpSpPr>
          <p:cNvPr id="75815" name="Group 53"/>
          <p:cNvGrpSpPr>
            <a:grpSpLocks/>
          </p:cNvGrpSpPr>
          <p:nvPr>
            <p:custDataLst>
              <p:tags r:id="rId37"/>
            </p:custDataLst>
          </p:nvPr>
        </p:nvGrpSpPr>
        <p:grpSpPr bwMode="auto">
          <a:xfrm>
            <a:off x="7264400" y="484188"/>
            <a:ext cx="1558925" cy="4418012"/>
            <a:chOff x="5623330" y="483199"/>
            <a:chExt cx="1558857" cy="4417835"/>
          </a:xfrm>
        </p:grpSpPr>
        <p:sp>
          <p:nvSpPr>
            <p:cNvPr id="48" name="Rectangle 47"/>
            <p:cNvSpPr/>
            <p:nvPr/>
          </p:nvSpPr>
          <p:spPr>
            <a:xfrm>
              <a:off x="5623330" y="483199"/>
              <a:ext cx="1558857" cy="4417835"/>
            </a:xfrm>
            <a:prstGeom prst="rect">
              <a:avLst/>
            </a:prstGeom>
            <a:solidFill>
              <a:schemeClr val="bg1">
                <a:alpha val="53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49" name="AutoShape 61"/>
            <p:cNvSpPr>
              <a:spLocks noChangeArrowheads="1"/>
            </p:cNvSpPr>
            <p:nvPr/>
          </p:nvSpPr>
          <p:spPr bwMode="auto">
            <a:xfrm>
              <a:off x="6053524" y="576857"/>
              <a:ext cx="647672" cy="26510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kern="0" dirty="0">
                  <a:solidFill>
                    <a:srgbClr val="CB9C00"/>
                  </a:solidFill>
                  <a:latin typeface="+mn-lt"/>
                  <a:cs typeface="+mn-cs"/>
                </a:rPr>
                <a:t>EVESP</a:t>
              </a:r>
            </a:p>
          </p:txBody>
        </p:sp>
        <p:sp>
          <p:nvSpPr>
            <p:cNvPr id="50" name="Retângulo 54"/>
            <p:cNvSpPr/>
            <p:nvPr/>
          </p:nvSpPr>
          <p:spPr>
            <a:xfrm>
              <a:off x="5697940" y="1022927"/>
              <a:ext cx="1401701" cy="288913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51" name="AutoShape 61"/>
            <p:cNvSpPr>
              <a:spLocks noChangeArrowheads="1"/>
            </p:cNvSpPr>
            <p:nvPr/>
          </p:nvSpPr>
          <p:spPr bwMode="auto">
            <a:xfrm>
              <a:off x="5929705" y="1026102"/>
              <a:ext cx="936584" cy="23335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ctr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kern="0" dirty="0">
                  <a:solidFill>
                    <a:srgbClr val="FF0000"/>
                  </a:solidFill>
                  <a:latin typeface="+mn-lt"/>
                  <a:cs typeface="+mn-cs"/>
                </a:rPr>
                <a:t>Fernanda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>
            <p:custDataLst>
              <p:tags r:id="rId2"/>
            </p:custDataLst>
          </p:nvPr>
        </p:nvSpPr>
        <p:spPr>
          <a:xfrm rot="5400000">
            <a:off x="4200525" y="2640013"/>
            <a:ext cx="839787" cy="657383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1" name="Rectangle 160"/>
          <p:cNvSpPr/>
          <p:nvPr>
            <p:custDataLst>
              <p:tags r:id="rId3"/>
            </p:custDataLst>
          </p:nvPr>
        </p:nvSpPr>
        <p:spPr>
          <a:xfrm>
            <a:off x="-14288" y="6584950"/>
            <a:ext cx="9217026" cy="309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77826" name="Rectangle 2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p:oleObj spid="_x0000_s77826" name="think-cell Slide" r:id="rId22" imgW="0" imgH="0" progId="TCLayout.ActiveDocument.1">
              <p:embed/>
            </p:oleObj>
          </a:graphicData>
        </a:graphic>
      </p:graphicFrame>
      <p:sp>
        <p:nvSpPr>
          <p:cNvPr id="77830" name="TextBox 5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008E"/>
                </a:solidFill>
                <a:latin typeface="Calibri" pitchFamily="34" charset="0"/>
              </a:rPr>
              <a:t>MÉTRICAS DE AVALIAÇÃO DO IMPACTO DA TECNOLOGIA NO SISTEMA DE ENSINO E APRENDIZAGEM</a:t>
            </a:r>
          </a:p>
        </p:txBody>
      </p:sp>
      <p:sp>
        <p:nvSpPr>
          <p:cNvPr id="83" name="Rectangle 82"/>
          <p:cNvSpPr/>
          <p:nvPr>
            <p:custDataLst>
              <p:tags r:id="rId5"/>
            </p:custDataLst>
          </p:nvPr>
        </p:nvSpPr>
        <p:spPr>
          <a:xfrm rot="5400000">
            <a:off x="3805237" y="-1065212"/>
            <a:ext cx="1630363" cy="657383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6" name="AutoShape 6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87500" y="1439863"/>
            <a:ext cx="1603375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kern="0" dirty="0">
                <a:solidFill>
                  <a:srgbClr val="FF008E"/>
                </a:solidFill>
                <a:latin typeface="+mn-lt"/>
                <a:cs typeface="+mn-cs"/>
              </a:rPr>
              <a:t>DESEMPENHO</a:t>
            </a:r>
          </a:p>
        </p:txBody>
      </p:sp>
      <p:grpSp>
        <p:nvGrpSpPr>
          <p:cNvPr id="2" name="Group 47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829507" y="1034594"/>
            <a:ext cx="966137" cy="261627"/>
            <a:chOff x="-274" y="985"/>
            <a:chExt cx="2301" cy="489"/>
          </a:xfrm>
          <a:noFill/>
        </p:grpSpPr>
        <p:sp>
          <p:nvSpPr>
            <p:cNvPr id="134" name="Rectangle 48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500" b="1" dirty="0">
                <a:solidFill>
                  <a:srgbClr val="FF008E"/>
                </a:solidFill>
                <a:latin typeface="+mn-lt"/>
                <a:cs typeface="+mn-cs"/>
              </a:endParaRPr>
            </a:p>
          </p:txBody>
        </p:sp>
        <p:sp>
          <p:nvSpPr>
            <p:cNvPr id="137" name="Rectangle 8"/>
            <p:cNvSpPr>
              <a:spLocks noChangeArrowheads="1"/>
            </p:cNvSpPr>
            <p:nvPr/>
          </p:nvSpPr>
          <p:spPr bwMode="auto">
            <a:xfrm>
              <a:off x="-274" y="1047"/>
              <a:ext cx="2301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300" b="1" dirty="0">
                  <a:solidFill>
                    <a:srgbClr val="FF008E"/>
                  </a:solidFill>
                  <a:latin typeface="+mn-lt"/>
                  <a:cs typeface="+mn-cs"/>
                </a:rPr>
                <a:t>SUPERVISOR/PCOP</a:t>
              </a:r>
            </a:p>
          </p:txBody>
        </p:sp>
      </p:grpSp>
      <p:sp>
        <p:nvSpPr>
          <p:cNvPr id="77834" name="Rectangle 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927850" y="968375"/>
            <a:ext cx="946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2813">
              <a:buClr>
                <a:srgbClr val="002960"/>
              </a:buClr>
            </a:pPr>
            <a:r>
              <a:rPr lang="pt-BR" sz="1300" b="1">
                <a:solidFill>
                  <a:srgbClr val="FF008E"/>
                </a:solidFill>
                <a:latin typeface="Calibri" pitchFamily="34" charset="0"/>
              </a:rPr>
              <a:t>AVAL. EXTERNA</a:t>
            </a:r>
          </a:p>
        </p:txBody>
      </p:sp>
      <p:grpSp>
        <p:nvGrpSpPr>
          <p:cNvPr id="3" name="Group 43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4709196" y="1034594"/>
            <a:ext cx="1070626" cy="261627"/>
            <a:chOff x="-256" y="985"/>
            <a:chExt cx="1845" cy="489"/>
          </a:xfrm>
          <a:noFill/>
        </p:grpSpPr>
        <p:sp>
          <p:nvSpPr>
            <p:cNvPr id="144" name="Rectangle 7"/>
            <p:cNvSpPr>
              <a:spLocks noChangeArrowheads="1"/>
            </p:cNvSpPr>
            <p:nvPr/>
          </p:nvSpPr>
          <p:spPr bwMode="gray">
            <a:xfrm>
              <a:off x="62" y="985"/>
              <a:ext cx="1527" cy="48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  <a:effectLst>
              <a:prstShdw prst="shdw17" dist="17961" dir="27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500" b="1" dirty="0">
                <a:solidFill>
                  <a:srgbClr val="FF008E"/>
                </a:solidFill>
                <a:latin typeface="+mn-lt"/>
                <a:cs typeface="+mn-cs"/>
              </a:endParaRPr>
            </a:p>
          </p:txBody>
        </p:sp>
        <p:sp>
          <p:nvSpPr>
            <p:cNvPr id="145" name="Rectangle 8"/>
            <p:cNvSpPr>
              <a:spLocks noChangeArrowheads="1"/>
            </p:cNvSpPr>
            <p:nvPr/>
          </p:nvSpPr>
          <p:spPr bwMode="auto">
            <a:xfrm>
              <a:off x="-256" y="1047"/>
              <a:ext cx="1681" cy="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ctr" defTabSz="913332">
                <a:buClr>
                  <a:srgbClr val="002960"/>
                </a:buClr>
                <a:defRPr/>
              </a:pPr>
              <a:r>
                <a:rPr lang="pt-BR" sz="1300" b="1" dirty="0">
                  <a:solidFill>
                    <a:srgbClr val="FF008E"/>
                  </a:solidFill>
                  <a:latin typeface="+mn-lt"/>
                  <a:cs typeface="+mn-cs"/>
                </a:rPr>
                <a:t>PROFESSOR/ALUNO</a:t>
              </a:r>
            </a:p>
          </p:txBody>
        </p:sp>
      </p:grpSp>
      <p:sp>
        <p:nvSpPr>
          <p:cNvPr id="77836" name="CaixaDeTexto 5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33500" y="258763"/>
            <a:ext cx="6664325" cy="647700"/>
          </a:xfrm>
          <a:prstGeom prst="rect">
            <a:avLst/>
          </a:prstGeom>
          <a:noFill/>
          <a:ln w="25400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>
                <a:solidFill>
                  <a:srgbClr val="FF008E"/>
                </a:solidFill>
                <a:latin typeface="Calibri" pitchFamily="34" charset="0"/>
              </a:rPr>
              <a:t>Ainda não existe uma metodologia consolidada </a:t>
            </a:r>
            <a:r>
              <a:rPr lang="pt-BR" sz="1200">
                <a:solidFill>
                  <a:srgbClr val="FF008E"/>
                </a:solidFill>
                <a:latin typeface="Calibri" pitchFamily="34" charset="0"/>
              </a:rPr>
              <a:t>que consiga mensurar os efeitos das tecnologias no aprendizado dos alunos. Porém, existem algumas maneiras de avaliar </a:t>
            </a:r>
            <a:r>
              <a:rPr lang="pt-BR" sz="1200" b="1">
                <a:solidFill>
                  <a:srgbClr val="FF008E"/>
                </a:solidFill>
                <a:latin typeface="Calibri" pitchFamily="34" charset="0"/>
              </a:rPr>
              <a:t>o impacto no processo de aprendizagem, interesse pela escola e o clima organizacional.</a:t>
            </a:r>
            <a:endParaRPr lang="en-US" sz="1200" b="1">
              <a:solidFill>
                <a:srgbClr val="FF008E"/>
              </a:solidFill>
              <a:latin typeface="Calibri" pitchFamily="34" charset="0"/>
            </a:endParaRPr>
          </a:p>
        </p:txBody>
      </p:sp>
      <p:sp>
        <p:nvSpPr>
          <p:cNvPr id="49" name="Rectangle 48"/>
          <p:cNvSpPr/>
          <p:nvPr>
            <p:custDataLst>
              <p:tags r:id="rId11"/>
            </p:custDataLst>
          </p:nvPr>
        </p:nvSpPr>
        <p:spPr>
          <a:xfrm rot="5400000">
            <a:off x="3467894" y="978694"/>
            <a:ext cx="2305050" cy="657383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" name="AutoShape 6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58925" y="3154363"/>
            <a:ext cx="1603375" cy="26511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kern="0" dirty="0">
                <a:solidFill>
                  <a:srgbClr val="FF008E"/>
                </a:solidFill>
                <a:latin typeface="+mn-lt"/>
                <a:cs typeface="+mn-cs"/>
              </a:rPr>
              <a:t>QUALITATIVO</a:t>
            </a:r>
          </a:p>
        </p:txBody>
      </p:sp>
      <p:sp>
        <p:nvSpPr>
          <p:cNvPr id="51" name="AutoShape 6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92263" y="3405188"/>
            <a:ext cx="3887787" cy="1957387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1 – Professor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Tec. tem: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-contribuído para a aprendizagem</a:t>
            </a:r>
            <a:r>
              <a:rPr lang="en-US" sz="1400" kern="0" dirty="0">
                <a:solidFill>
                  <a:srgbClr val="FF0000"/>
                </a:solidFill>
                <a:latin typeface="+mn-lt"/>
                <a:cs typeface="+mn-cs"/>
              </a:rPr>
              <a:t>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-tornar os professores mais motivados</a:t>
            </a:r>
            <a:r>
              <a:rPr lang="en-US" sz="1400" kern="0" dirty="0">
                <a:solidFill>
                  <a:srgbClr val="FF0000"/>
                </a:solidFill>
                <a:latin typeface="+mn-lt"/>
                <a:cs typeface="+mn-cs"/>
              </a:rPr>
              <a:t>?</a:t>
            </a:r>
            <a:endParaRPr lang="pt-BR" sz="1400" kern="0" dirty="0">
              <a:solidFill>
                <a:srgbClr val="FF0000"/>
              </a:solidFill>
              <a:latin typeface="+mn-lt"/>
              <a:cs typeface="+mn-cs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2 – Aluno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Tec. tem: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-</a:t>
            </a: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contribuído para </a:t>
            </a:r>
            <a:r>
              <a:rPr lang="pt-BR" sz="1400" kern="0" dirty="0" err="1">
                <a:solidFill>
                  <a:srgbClr val="FF0000"/>
                </a:solidFill>
                <a:latin typeface="+mn-lt"/>
                <a:cs typeface="+mn-cs"/>
              </a:rPr>
              <a:t>vc</a:t>
            </a: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 aprender mais</a:t>
            </a:r>
            <a:r>
              <a:rPr lang="en-US" sz="1400" kern="0" dirty="0">
                <a:solidFill>
                  <a:srgbClr val="FF0000"/>
                </a:solidFill>
                <a:latin typeface="+mn-lt"/>
                <a:cs typeface="+mn-cs"/>
              </a:rPr>
              <a:t>?</a:t>
            </a:r>
            <a:endParaRPr lang="pt-BR" sz="1400" kern="0" dirty="0">
              <a:solidFill>
                <a:srgbClr val="FF0000"/>
              </a:solidFill>
              <a:latin typeface="+mn-lt"/>
              <a:cs typeface="+mn-cs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3 – Família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rgbClr val="FF0000"/>
                </a:solidFill>
                <a:latin typeface="+mn-lt"/>
                <a:cs typeface="+mn-cs"/>
              </a:rPr>
              <a:t>Seu filho tem mais interesse pela escola</a:t>
            </a:r>
            <a:r>
              <a:rPr lang="en-US" sz="1400" kern="0" dirty="0">
                <a:solidFill>
                  <a:srgbClr val="FF0000"/>
                </a:solidFill>
                <a:latin typeface="+mn-lt"/>
                <a:cs typeface="+mn-cs"/>
              </a:rPr>
              <a:t> ?</a:t>
            </a:r>
            <a:endParaRPr lang="pt-BR" sz="1400" kern="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52" name="AutoShape 6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592263" y="1717675"/>
            <a:ext cx="3455987" cy="124936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Índices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SARESP/IDESP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1600" b="1" kern="0" dirty="0">
                <a:solidFill>
                  <a:srgbClr val="780101"/>
                </a:solidFill>
                <a:latin typeface="+mn-lt"/>
                <a:cs typeface="+mn-cs"/>
              </a:rPr>
              <a:t>SONDAGENS (bimestrais)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SAEB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sz="1600" b="1" kern="0" dirty="0">
                <a:solidFill>
                  <a:srgbClr val="FF0000"/>
                </a:solidFill>
                <a:latin typeface="+mn-lt"/>
                <a:cs typeface="+mn-cs"/>
              </a:rPr>
              <a:t>ENEM</a:t>
            </a:r>
          </a:p>
        </p:txBody>
      </p:sp>
      <p:sp>
        <p:nvSpPr>
          <p:cNvPr id="57" name="Rectangle 56"/>
          <p:cNvSpPr/>
          <p:nvPr>
            <p:custDataLst>
              <p:tags r:id="rId15"/>
            </p:custDataLst>
          </p:nvPr>
        </p:nvSpPr>
        <p:spPr>
          <a:xfrm>
            <a:off x="5807075" y="955675"/>
            <a:ext cx="1008063" cy="5419725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8" name="Rectangle 57"/>
          <p:cNvSpPr/>
          <p:nvPr>
            <p:custDataLst>
              <p:tags r:id="rId16"/>
            </p:custDataLst>
          </p:nvPr>
        </p:nvSpPr>
        <p:spPr>
          <a:xfrm>
            <a:off x="4700588" y="955675"/>
            <a:ext cx="1008062" cy="5419725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Rectangle 58"/>
          <p:cNvSpPr/>
          <p:nvPr>
            <p:custDataLst>
              <p:tags r:id="rId17"/>
            </p:custDataLst>
          </p:nvPr>
        </p:nvSpPr>
        <p:spPr>
          <a:xfrm>
            <a:off x="6899275" y="955675"/>
            <a:ext cx="1008063" cy="5419725"/>
          </a:xfrm>
          <a:prstGeom prst="rect">
            <a:avLst/>
          </a:prstGeom>
          <a:noFill/>
          <a:ln w="25400">
            <a:solidFill>
              <a:srgbClr val="FF008E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AutoShape 6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587500" y="5540375"/>
            <a:ext cx="1603375" cy="26511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kern="0" dirty="0">
                <a:solidFill>
                  <a:srgbClr val="FF008E"/>
                </a:solidFill>
                <a:latin typeface="+mn-lt"/>
                <a:cs typeface="+mn-cs"/>
              </a:rPr>
              <a:t>FLUXO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 b="1" kern="0" dirty="0">
              <a:solidFill>
                <a:srgbClr val="FF008E"/>
              </a:solidFill>
              <a:latin typeface="+mn-lt"/>
              <a:cs typeface="+mn-cs"/>
            </a:endParaRPr>
          </a:p>
        </p:txBody>
      </p:sp>
      <p:sp>
        <p:nvSpPr>
          <p:cNvPr id="24" name="AutoShape 6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587500" y="5815013"/>
            <a:ext cx="3887788" cy="449262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18288" anchor="b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1 - Abandono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rgbClr val="FF0000"/>
                </a:solidFill>
                <a:latin typeface="+mn-lt"/>
                <a:cs typeface="+mn-cs"/>
              </a:rPr>
              <a:t>2 - Reprovação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2171700"/>
            <a:ext cx="9144000" cy="259080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17763" name="TextBox 29"/>
          <p:cNvSpPr txBox="1">
            <a:spLocks noChangeArrowheads="1"/>
          </p:cNvSpPr>
          <p:nvPr/>
        </p:nvSpPr>
        <p:spPr bwMode="auto">
          <a:xfrm>
            <a:off x="3290888" y="3074988"/>
            <a:ext cx="26257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srgbClr val="000090"/>
                </a:solidFill>
                <a:latin typeface="Calibri" pitchFamily="34" charset="0"/>
              </a:rPr>
              <a:t>ANEXOS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tellus_.png"/>
          <p:cNvPicPr>
            <a:picLocks noChangeAspect="1"/>
          </p:cNvPicPr>
          <p:nvPr/>
        </p:nvPicPr>
        <p:blipFill>
          <a:blip r:embed="rId2"/>
          <a:srcRect t="13341"/>
          <a:stretch>
            <a:fillRect/>
          </a:stretch>
        </p:blipFill>
        <p:spPr bwMode="auto">
          <a:xfrm>
            <a:off x="5675313" y="130175"/>
            <a:ext cx="2554287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7" name="Picture 9" descr="Tellus Ondinh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489575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8" name="Elipse 9"/>
          <p:cNvSpPr>
            <a:spLocks noChangeArrowheads="1"/>
          </p:cNvSpPr>
          <p:nvPr/>
        </p:nvSpPr>
        <p:spPr bwMode="auto">
          <a:xfrm rot="10800000">
            <a:off x="4416425" y="4489450"/>
            <a:ext cx="1174750" cy="1117600"/>
          </a:xfrm>
          <a:prstGeom prst="ellipse">
            <a:avLst/>
          </a:prstGeom>
          <a:noFill/>
          <a:ln w="88900">
            <a:solidFill>
              <a:srgbClr val="FF008E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indent="-228600"/>
            <a:endParaRPr lang="pt-BR">
              <a:latin typeface="Calibri" pitchFamily="34" charset="0"/>
            </a:endParaRPr>
          </a:p>
        </p:txBody>
      </p:sp>
      <p:sp>
        <p:nvSpPr>
          <p:cNvPr id="118789" name="Elipse 10"/>
          <p:cNvSpPr>
            <a:spLocks noChangeArrowheads="1"/>
          </p:cNvSpPr>
          <p:nvPr/>
        </p:nvSpPr>
        <p:spPr bwMode="auto">
          <a:xfrm rot="10800000">
            <a:off x="3551238" y="4489450"/>
            <a:ext cx="1174750" cy="1117600"/>
          </a:xfrm>
          <a:prstGeom prst="ellipse">
            <a:avLst/>
          </a:prstGeom>
          <a:noFill/>
          <a:ln w="88900">
            <a:solidFill>
              <a:srgbClr val="14C6F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indent="-228600"/>
            <a:endParaRPr lang="pt-BR">
              <a:latin typeface="Calibri" pitchFamily="34" charset="0"/>
            </a:endParaRPr>
          </a:p>
        </p:txBody>
      </p:sp>
      <p:sp>
        <p:nvSpPr>
          <p:cNvPr id="118790" name="Elipse 11"/>
          <p:cNvSpPr>
            <a:spLocks noChangeArrowheads="1"/>
          </p:cNvSpPr>
          <p:nvPr/>
        </p:nvSpPr>
        <p:spPr bwMode="auto">
          <a:xfrm rot="10800000">
            <a:off x="3976688" y="3792538"/>
            <a:ext cx="1174750" cy="1117600"/>
          </a:xfrm>
          <a:prstGeom prst="ellipse">
            <a:avLst/>
          </a:prstGeom>
          <a:noFill/>
          <a:ln w="88900">
            <a:solidFill>
              <a:srgbClr val="008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indent="-228600"/>
            <a:endParaRPr lang="pt-BR">
              <a:latin typeface="Calibri" pitchFamily="34" charset="0"/>
            </a:endParaRPr>
          </a:p>
        </p:txBody>
      </p:sp>
      <p:sp>
        <p:nvSpPr>
          <p:cNvPr id="118791" name="TextBox 9"/>
          <p:cNvSpPr txBox="1">
            <a:spLocks noChangeArrowheads="1"/>
          </p:cNvSpPr>
          <p:nvPr/>
        </p:nvSpPr>
        <p:spPr bwMode="auto">
          <a:xfrm>
            <a:off x="5489575" y="5429250"/>
            <a:ext cx="205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FF008E"/>
                </a:solidFill>
                <a:latin typeface="Calibri" pitchFamily="34" charset="0"/>
              </a:rPr>
              <a:t>DISSEMINAÇÃO</a:t>
            </a:r>
            <a:endParaRPr lang="pt-BR" sz="2000" b="1">
              <a:solidFill>
                <a:srgbClr val="FF008E"/>
              </a:solidFill>
              <a:latin typeface="Calibri" pitchFamily="34" charset="0"/>
            </a:endParaRPr>
          </a:p>
        </p:txBody>
      </p:sp>
      <p:sp>
        <p:nvSpPr>
          <p:cNvPr id="118792" name="TextBox 11"/>
          <p:cNvSpPr txBox="1">
            <a:spLocks noChangeArrowheads="1"/>
          </p:cNvSpPr>
          <p:nvPr/>
        </p:nvSpPr>
        <p:spPr bwMode="auto">
          <a:xfrm>
            <a:off x="2586038" y="2971800"/>
            <a:ext cx="4003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DESENVOLVIMENTO E IMPLEMENTAÇÃO </a:t>
            </a:r>
            <a:r>
              <a:rPr lang="pt-BR" sz="2000" b="1">
                <a:solidFill>
                  <a:srgbClr val="008000"/>
                </a:solidFill>
                <a:latin typeface="Calibri" pitchFamily="34" charset="0"/>
              </a:rPr>
              <a:t>(LABGOV)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79600" y="5429250"/>
            <a:ext cx="1722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14C6F0"/>
                </a:solidFill>
                <a:latin typeface="+mj-lt"/>
                <a:cs typeface="+mn-cs"/>
              </a:rPr>
              <a:t>INSPIRAÇÃO</a:t>
            </a:r>
            <a:endParaRPr lang="pt-BR" sz="2000" b="1" dirty="0">
              <a:solidFill>
                <a:srgbClr val="14C6F0"/>
              </a:solidFill>
              <a:latin typeface="+mj-lt"/>
              <a:cs typeface="+mn-cs"/>
            </a:endParaRPr>
          </a:p>
        </p:txBody>
      </p:sp>
      <p:sp>
        <p:nvSpPr>
          <p:cNvPr id="19" name="Retângulo 5"/>
          <p:cNvSpPr/>
          <p:nvPr/>
        </p:nvSpPr>
        <p:spPr>
          <a:xfrm>
            <a:off x="990600" y="1644650"/>
            <a:ext cx="6781800" cy="717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Calibri" pitchFamily="-112" charset="0"/>
                <a:cs typeface="+mn-cs"/>
              </a:rPr>
              <a:t>Uma organização sem fins lucrativos, suprapartidária, que existe para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implementar e inspirar modelos inovadores em Governo.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  <p:tag name="NP_IDX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9rJyorJWU2uZElRhYv09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yulEv41TkeWbKIdRDOIh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DD51Pfys0iOGwKDJ4Q8T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19TvQYMUC2wmoSGtT8t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mzidR4aHEyzBjJFsKgiu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P5W5.TW1Uu7yBm89HnqV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VGJWN0zdUW8BiarglwcH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ULVpo.JGUC6fcZ4ayG65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HWsE4GhuE2Bsp1R3Yp7s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DT.Cyb5EE.BfNthxqIdy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sydvOK70GhEt4gSYDmv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73S7.SXr0SWV9MZofaIm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Mgh3dCwU6cLleVxWgJi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ruW_75NT0O4Vwju0OIIw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JcDPOdGekWB8UAqXtqOC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xZlT8fA0C9pUrmyNkjD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EnNBpndCkCYDsG4TDHM9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LRyct.vt0qrLdD0ufpXF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CL2GEJtE2iTK6IIBpRh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3ww2gQ.ZUOeEw7og2CSU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5LB6cMOa06z96jCad50a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tY_lZ3EbEWRJnkYejw6r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lfq75x6mkyLBq4cdzQOc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7JGlCuQUi3oswpCsn1Y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_LYKhpnKUm4xs70s9kt5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r9HpgmSEeGnDXSOYxpB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Pl4DhtGwUuJGCF7Fpir3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wQc08ds0UGXu5zQfuI.Q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KiSmv2jkyc8BzwCEeai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5DEQkK1zE23CaaijhOs2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NvLDodxEiV3h.OWLFQF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ojB5vuhEGKNnR5mcRfG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89PyVIOQkO8C21mUhKsm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IUqId.PEUWh7Nffnb.rw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RX5PsE.ukOFLnfCtZXcT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89NqFjuyUWgi6L1ZKJfz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Nl6ywY1zEGil.ppAEkwa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2217qe_m0OD16XneKd2t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vqt.m.40e2MVhHcPzO8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ENYRh7LlU2oJF0duzj2.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7RUj_9OeEydZXWSrNgBK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iqpx5z8IEmq2ZK5UwNSp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H2Km05lNkmRfE2749Cp0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FSwd8PskG5klV0U3iIz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b4X3lvyNUirh16wZiR3a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VB2lg1Rki1q_Go_e_pI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90OF27oEE.Vs0B4g0lKJ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5XhaPue0GO5NTWJrtcI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8V_LKQVX0asUPpe_LgVD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wJiLWTgUCOWaXBkbTH2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WFsr3Zk9ESiwBXW1xbs9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tzgRPiwUW3fFc_5HmOj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EPp4Tr4ik.rG3cFXp.va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oE_9GLaqEms5itZ3FQoC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8am3u_SjU.BnsjRWy.Fc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Vi3oaFxekC4fbII7t0Ob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qEGsrSM60ipQo_ykWWwY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MxXfOkRBkqfuqiDFLk_a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JS_zTYspUeGj2IAMTzBC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E1_KWL00S9mh0RbLyLV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etTX8v44E6uYE5urq3vS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BETjyIeUWGahTciDDLH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U7B6vdsxk.GJGLOZkjqC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2Fbb3ncU2KUhUEBh.zv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Onac6.LZUS_w0ndfHEgd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Oqg7dJlmUeSgvDYPN02a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YdaUP4Bs0iP.xd7X.SFd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pRq8OH.kUKxdfBr5S.oU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LAw5t6TCU.4yvE_d7KRP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0iiTafstkGF.npGo2NwT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qGnfQWpUGYxj4X5Ugki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QzQBTKk50O2_Y1714242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MF5txGv_kegtjWHPxU90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1aFznuEGkqGNM0yvAsAR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LKsd_0Zj0i_H09HQNyZb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JbIZvpxUC.x4g6zZeTK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8YD9vWOeESbcNSQho2us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  <p:tag name="THINKCELLSHAPEDONOTDELETE" val="pU4ZPxz3UhEm4a5kiBaRKO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g7SuM3tGk6fqx1_LGRsg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q8D9VtSHkSWNnax6wJTa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22iIgQnnUSbkYFKs8ucg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BFkBZ65Z0aNQjniNl47G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frc5YkXUUmD1JEJ5lDjL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DeEM9tHUWzDnJTaHMps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sY7Fg0yE.fNXtAYigkd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Ufk.p9cC0KhiI0TbcBeH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0Klhh2Z.06lXvJkoLcKP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FIBa8fI5ECjJVhf7_3zV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N9gz.f5tUKoVyeRPuMxs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_ZIeFRUQ0OKS1XhKa0n.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hbXhBIlUOM2wy7xgEXT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8A7gS5QE6vsbbQdMzhV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Rl3g6nZEONvptuZKotQ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sT.aCMqUageYHD48byP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jmajdan0G0P_Q9QZk5f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bUq.x0bUCfY8kBnkVSz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Da77Z6EUKqTZ0p6_.GL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JEz8amBp0WfKYZBVQsqw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NITw97FEWDR6cWx_n_z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fQPjKB7E6.KEjNtg6uL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VSOU7bakylxWFEu6FmE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yerntcDoUqTd_Mo_bMWe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.rNZ.08BkibxWnrIeJGr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GSp4J4.JUGcRt313oSuf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h.y2Ln4pkWSKNAOYkdmv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p25yCjpE6jrQd2ULl1y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X5qBMs_U2hraPHK5rD9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6bEvUNEo0qQTLAoXOp7N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.nPIxGuGEGjGCOzsr6nl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  <p:tag name="THINKCELLSHAPEDONOTDELETE" val="pwET5EAPEQk6fAi2lLABdI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VXdwEOAECNt71TOWYcs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EbsrRVsQkaQm8H8TO5pt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1KGwgJlP0uWZk6HcHc_g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6WiNJuNz0OqbC8OQemat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pSeH._wXkuOe8eJ_yvyf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LqPjgWCUmy3QLTJomPt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gn6sl95EimykvkB0_Yk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tYF64hiskGlYIcJs8cr5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0C1lKoRzUaZs74SHIyVs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LtaZRQ7gUuGKurkHkKFS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1FHxYTtk.HkT4iWZaOVg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3uRu_H1Uq_KVZerrg77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mEEpFVsvk.iN1olK_OwJ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5Sd1.gWAEm.qqlj9ghNm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Gu1NLZrUy93v4a6UO1d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Uyo2zXj1USgHl22ZgnON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nyrU7qQMkO.Ok9OeJv2A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FqINc8_80mgHaV7KQV40Q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8T62lZ6lUW81TePR2EzT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6w0SXgCTkywueHbQiVYd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1H7braR90mbguKExMcwQ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tgMVwcUF0an.iCyQiCkr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DtNEi566EC1Lb9e0qnfd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vpKxMWZk2JBMsbXCEx6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N3VfAw2kU.N_pcMVdBiM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37K6G5x7E65kEwOCSN5X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t_FHMgxddUKJ3AhHAejIt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mK85sK64Ck.rLCijzKxHG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kvLJYPhrEUOR6Gjv6qlZG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CSEyhiAkOnaJQiCX1aZ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kQXfBinMkaPo5nFhAtqhQ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eCVgWwzUa9jOQQZg2CA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T0dMeNAxkaGD1SOMo1x9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aXV8DFiU6M6dZ9U3.yz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dHMPRk5kim9cVwr6Ki2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wv4eIa8mEabAYuarW6mU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JZIKoGoRkCsn3qTrlR9c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bv0HjSMUiwGJQd4e51.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KILf0WY0euWNR2R5ndq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s2t6bhXEe_PbTw.fk21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d.PHdBT7E2D6aKLfbUED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khH8JYxc0aQaF7T6hgGa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x2XW4LlckimzUihzKjTeQ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.zgnGMA0UC9ZDpypm96s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yphnA_Wk.GQGoaYfkkB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ssdU5k.0mpl0aOgRsDK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ulvKf5IkqDX4xwlb61qg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hDfDi9EkiaJYT3HlrrY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6fJQKIKfk2386cn7BE24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ArETfBz20.4ZEcofHHSh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ObJTfLPkCbN7P11Rgm_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wJIDoywqkOS0W6lIXOVn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Xqy23pLakS4YpeYPjGjb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38UTSdP0aA7GqtD_3rM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qiqwLONFkax.Gp_2ruFQ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G1rAhIYEilvHKPMte6f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L6ARfBZ0S2dBY_J4fMv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.jQ6gCxeEe02ZyGPTFFDw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EOhCZILkG2uqjSMmsPIA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QcnN8ys_EabHlc8jSzGO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CHnpzViyke8SM3xjPiDV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6EuJTC550iYn8ZxHCQBR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iq.EmLjGkGf3WwLr17LSA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7Vd.DtnN0mHIC9zpd_K3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57UYEgxekyAutMt2nghNQ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84MD2R5wECqzku.bA7Og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3ZCgzRZ0u5fZ5uA0Wtj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D1kuJNISUCxiZ.USBKER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EzYs36hT02D.g9zW19Zp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xA1qc4z0WBvRzknrzK9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TD8mRFz0.2niuUc5vkc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fA.EfbCTUO6vwuKC.nF.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q8BJqQp0qpIpp6DRGZj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ghHl6yzY0e7PCsRck6lO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Ttx3bzIRkyy__2TuXGFz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eyGYMmHmEamvijkFecQ7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0KnYpsDj0KZ0BhdZBQyv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bD4BJeBBky185ORENssL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WjMm48UGkuhNrfyIRkcP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1M4WmIGFEWAti13zVNQ2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tcrRQdzck64IdmpVHQs9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SP91W_Lv0qcD6Ed2s1vdw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X7yMz4U0KdTZUFOM5ZYQ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.znuOt.H0qCmHckXB327Q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oGbw16d8kqVkrNjRfyQrg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5Q9pPoBqESa.ChPsx9TTg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tDGEZl9xESzJ78kcdCtt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CHKQS3v0u_nFMLdV9_YQ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4PFniy2kasLW8PSERL5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Bli6tWgb0OEW8QTJcNqs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MVchhftQEenEaBCapDF_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pX0HQtqxkuB7ADYzPyeD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JADRMUb.UafGMqGfEw0MA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OwMtL500mwt1KxuDHNb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uO6NCQYkCorG.ofQ94I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tskpEmF5EyVXdQNUGiv2w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eZNGH0c0GccIHhq2m06A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JATmwDpzUWk9bOXHgd1a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tbtNaor0mwWTzjdo7_f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lUtRG.XUa80Z8yTIFyfA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EaBWmdRAE2fuv0ED.jWDA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AxJOSYD0KwryWwahPSu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31N0z9kKUaIuLwDrWaLKA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sFwdy0pH0W9_HwUpH0Zu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jNtaiA90yXUe90sAaSU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.4q6feEZUifmgiTEMsv3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5TNHmSw0SwoQcjr5QzH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N4qb16x7E6K_eyVNXPJcg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vv5uGK9kC5O6z1ycIRs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MNr2KwPR06okBgXb6xeN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SN5jdZJYEOjfd3OV95foQ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dWNaMOrHkGP8Y2DmOLN1Q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Jyf9JsWEE.i4UcNfZ.VjA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BUYHeQjR0e6PIdZK7o33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0c4BCIB0agG1MGwklVd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.gwjhPDN06CzQMCvxVMr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GyntBhhA0W3_pYjmAA1m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60E4.FAt0qizRpiCOcsjw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kzh.BE.w0Sa5GlStInjZ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iIZvErm8kqLeKPx34lySQ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_ccu8KD0GVY_S_2sb5f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cturxaxek2IJPW_ogTJHQ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JPUAPvgYEKFxIq6lMGKM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0CLasOJJk66tKPucQwWy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p_T_DIYHkijanet3k3Mkg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91W61V0RUi8OnZLhghCFw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4LKtfDXxkqr9kOMl_lsRQ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uK.wb_pJ0u8FgHTPakp8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VI3wf.OE6vz_jvsrq8TQ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rtmT1EOP0iyap_1c9YY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mPu_on20efuEHmybZsC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OFW_8sjk.ZrNfG9W3ssw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sq3ZakXkk6Zbf7z.3esj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97f5v8xkKwgxe6SbhOdg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yOTtsvaEuzf8f4fjJNA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9wOI5n9EeFmKU4vLtv5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jdt_e1sEC9wlLBPdMw0w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_4nDtiK0yUE_5Tbl_eM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yi.u5GR02saYAIVx16v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1gmXnK7EkmRPSLD3MShrg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mYDrz0YkecCTuLgIugj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2eyIlEr0mHTChfbwrPM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ogRz7yR02scvy9Re7VLA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2eo2MylkGBVTbou.Nwn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..acLuzs0qkQ7gzlLQxE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NxAuujoK0OcRwMdktnMQ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YP8omHoUmzZUNobkpNvg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8sPJAu9skWkVHzUezUyCg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52urwALY0mytm38Y4JRx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CljgKwTX0O_wMB9Jc0CDA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4ZkmAFzMk6iRDpae.EhiA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JCfwHKeS0a1rHokBsji2g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XhemEt8EKitQvjE2WHOw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uJTVcD1U6BGuiB2FWAhg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6ngqKkrMkizo0nHbLc82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XI_pQbMukqONHbbYyhnlw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8LLzG1EnkmmxDBjEMFk8g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5pZuhfVUUy7PhTq.m7cPQ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eaqy536zUqQz8IhF04kNQ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QK8eFAzUShb74tmJ.MMw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sc2DtZ08U6d5kTQTFqEtQ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WlS_vU60SM1nhu4M8iWA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u_o1nOXuEOFWNpVTD2nBA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zIXEES0kSiCyYdPNkDpg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xE3aULekqO0nPAXzeJpw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2kjSDvt.EavqtvNbwZNSQ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vmEKROzfE2R_jBulAU6RQ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TOLffD3hkSb66PwWUmSS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c1KRR40UECHNtVear_ZBA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IP2ca1l0iE4Xy6C2Kj6Q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y0YK8KaKEeETnElFWgY0w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zmPHmBYkqkblzUjAcAH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5a96erRG0.uVhapU_OCrQ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f5kEapkEOB7piKeHO_aA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IO_05j0gEufw22XR8y1rQ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Cs6mmKeZUurSsxoAVcbOQ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p2G8Uh98EuTrhfB.kucsw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21pEXpR6Ue8PNc4pLde7A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xacmMr70C.VCsSBTUoQw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nM1cRIel065rjZK6nwkdg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ixabzEWgE.Fn2_kBGE9o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JVnCznc0Wtu1X8wuvPN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34Ebqo7FkKwiEJI8_kqFQ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RN.tYnAykKV1tve6mmnLQ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c.OOox_mkmUUCMVSYZJSg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Rn7FyLcOE6sEoSmuSkkMg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ZRKsDhWvkeoc2RazLBhag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ifOl5YFAk2JPRB1Si2IWQ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Oix8a6SV0uD1GAv9lR8w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8316</TotalTime>
  <Words>1721</Words>
  <Application>Microsoft Macintosh PowerPoint</Application>
  <PresentationFormat>On-screen Show (4:3)</PresentationFormat>
  <Paragraphs>453</Paragraphs>
  <Slides>38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Office Theme</vt:lpstr>
      <vt:lpstr>think-cell Slide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Manager/>
  <Company>Nódesign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Cândido Azeredo</dc:creator>
  <cp:keywords/>
  <dc:description/>
  <cp:lastModifiedBy>Bruno Faveri</cp:lastModifiedBy>
  <cp:revision>566</cp:revision>
  <dcterms:created xsi:type="dcterms:W3CDTF">2011-08-16T18:31:06Z</dcterms:created>
  <dcterms:modified xsi:type="dcterms:W3CDTF">2011-08-23T21:19:53Z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Slide 1</vt:lpwstr>
  </property>
  <property fmtid="{D5CDD505-2E9C-101B-9397-08002B2CF9AE}" pid="3" name="Final">
    <vt:bool>true</vt:bool>
  </property>
  <property fmtid="{D5CDD505-2E9C-101B-9397-08002B2CF9AE}" pid="4" name="Event">
    <vt:lpwstr/>
  </property>
  <property fmtid="{D5CDD505-2E9C-101B-9397-08002B2CF9AE}" pid="5" name="Delivery Date">
    <vt:lpwstr/>
  </property>
  <property fmtid="{D5CDD505-2E9C-101B-9397-08002B2CF9AE}" pid="6" name="docid">
    <vt:lpwstr/>
  </property>
</Properties>
</file>