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handoutMasterIdLst>
    <p:handoutMasterId r:id="rId88"/>
  </p:handoutMasterIdLst>
  <p:sldIdLst>
    <p:sldId id="327" r:id="rId2"/>
    <p:sldId id="383" r:id="rId3"/>
    <p:sldId id="323" r:id="rId4"/>
    <p:sldId id="325" r:id="rId5"/>
    <p:sldId id="335" r:id="rId6"/>
    <p:sldId id="259" r:id="rId7"/>
    <p:sldId id="264" r:id="rId8"/>
    <p:sldId id="265" r:id="rId9"/>
    <p:sldId id="266" r:id="rId10"/>
    <p:sldId id="267" r:id="rId11"/>
    <p:sldId id="268" r:id="rId12"/>
    <p:sldId id="283" r:id="rId13"/>
    <p:sldId id="274" r:id="rId14"/>
    <p:sldId id="277" r:id="rId15"/>
    <p:sldId id="326" r:id="rId16"/>
    <p:sldId id="282" r:id="rId17"/>
    <p:sldId id="286" r:id="rId18"/>
    <p:sldId id="289" r:id="rId19"/>
    <p:sldId id="287" r:id="rId20"/>
    <p:sldId id="288" r:id="rId21"/>
    <p:sldId id="290" r:id="rId22"/>
    <p:sldId id="291" r:id="rId23"/>
    <p:sldId id="292" r:id="rId24"/>
    <p:sldId id="296" r:id="rId25"/>
    <p:sldId id="297" r:id="rId26"/>
    <p:sldId id="299" r:id="rId27"/>
    <p:sldId id="293" r:id="rId28"/>
    <p:sldId id="313" r:id="rId29"/>
    <p:sldId id="414" r:id="rId30"/>
    <p:sldId id="416" r:id="rId31"/>
    <p:sldId id="302" r:id="rId32"/>
    <p:sldId id="303" r:id="rId33"/>
    <p:sldId id="304" r:id="rId34"/>
    <p:sldId id="305" r:id="rId35"/>
    <p:sldId id="388" r:id="rId36"/>
    <p:sldId id="465" r:id="rId37"/>
    <p:sldId id="467" r:id="rId38"/>
    <p:sldId id="532" r:id="rId39"/>
    <p:sldId id="468" r:id="rId40"/>
    <p:sldId id="469" r:id="rId41"/>
    <p:sldId id="470" r:id="rId42"/>
    <p:sldId id="471" r:id="rId43"/>
    <p:sldId id="473" r:id="rId44"/>
    <p:sldId id="474" r:id="rId45"/>
    <p:sldId id="475" r:id="rId46"/>
    <p:sldId id="476" r:id="rId47"/>
    <p:sldId id="477" r:id="rId48"/>
    <p:sldId id="478" r:id="rId49"/>
    <p:sldId id="486" r:id="rId50"/>
    <p:sldId id="487" r:id="rId51"/>
    <p:sldId id="488" r:id="rId52"/>
    <p:sldId id="489" r:id="rId53"/>
    <p:sldId id="490" r:id="rId54"/>
    <p:sldId id="491" r:id="rId55"/>
    <p:sldId id="492" r:id="rId56"/>
    <p:sldId id="493" r:id="rId57"/>
    <p:sldId id="494" r:id="rId58"/>
    <p:sldId id="496" r:id="rId59"/>
    <p:sldId id="497" r:id="rId60"/>
    <p:sldId id="498" r:id="rId61"/>
    <p:sldId id="499" r:id="rId62"/>
    <p:sldId id="500" r:id="rId63"/>
    <p:sldId id="504" r:id="rId64"/>
    <p:sldId id="533" r:id="rId65"/>
    <p:sldId id="505" r:id="rId66"/>
    <p:sldId id="506" r:id="rId67"/>
    <p:sldId id="508" r:id="rId68"/>
    <p:sldId id="509" r:id="rId69"/>
    <p:sldId id="510" r:id="rId70"/>
    <p:sldId id="511" r:id="rId71"/>
    <p:sldId id="512" r:id="rId72"/>
    <p:sldId id="513" r:id="rId73"/>
    <p:sldId id="514" r:id="rId74"/>
    <p:sldId id="522" r:id="rId75"/>
    <p:sldId id="523" r:id="rId76"/>
    <p:sldId id="524" r:id="rId77"/>
    <p:sldId id="527" r:id="rId78"/>
    <p:sldId id="528" r:id="rId79"/>
    <p:sldId id="529" r:id="rId80"/>
    <p:sldId id="530" r:id="rId81"/>
    <p:sldId id="457" r:id="rId82"/>
    <p:sldId id="534" r:id="rId83"/>
    <p:sldId id="373" r:id="rId84"/>
    <p:sldId id="380" r:id="rId85"/>
    <p:sldId id="535" r:id="rId86"/>
  </p:sldIdLst>
  <p:sldSz cx="9144000" cy="6858000" type="screen4x3"/>
  <p:notesSz cx="6883400" cy="9906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" initials="MSOffice" lastIdx="6" clrIdx="0"/>
  <p:cmAuthor id="1" name="SGP-MOjunqueira" initials="S" lastIdx="14" clrIdx="1"/>
  <p:cmAuthor id="2" name="xx xx" initials="" lastIdx="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B084"/>
    <a:srgbClr val="E9C297"/>
    <a:srgbClr val="E8F4F8"/>
    <a:srgbClr val="EABD00"/>
    <a:srgbClr val="DEC4A2"/>
    <a:srgbClr val="ADADAD"/>
    <a:srgbClr val="003399"/>
    <a:srgbClr val="BDC9E8"/>
    <a:srgbClr val="A7BCE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478" autoAdjust="0"/>
  </p:normalViewPr>
  <p:slideViewPr>
    <p:cSldViewPr>
      <p:cViewPr>
        <p:scale>
          <a:sx n="90" d="100"/>
          <a:sy n="90" d="100"/>
        </p:scale>
        <p:origin x="-510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807" cy="495300"/>
          </a:xfrm>
          <a:prstGeom prst="rect">
            <a:avLst/>
          </a:prstGeom>
        </p:spPr>
        <p:txBody>
          <a:bodyPr vert="horz" lIns="95939" tIns="47969" rIns="95939" bIns="47969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99000" y="0"/>
            <a:ext cx="2982807" cy="495300"/>
          </a:xfrm>
          <a:prstGeom prst="rect">
            <a:avLst/>
          </a:prstGeom>
        </p:spPr>
        <p:txBody>
          <a:bodyPr vert="horz" lIns="95939" tIns="47969" rIns="95939" bIns="47969" rtlCol="0"/>
          <a:lstStyle>
            <a:lvl1pPr algn="r">
              <a:defRPr sz="1300"/>
            </a:lvl1pPr>
          </a:lstStyle>
          <a:p>
            <a:fld id="{DF0FC75D-52EF-4191-A5F5-A9CB62D3BD70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82807" cy="495300"/>
          </a:xfrm>
          <a:prstGeom prst="rect">
            <a:avLst/>
          </a:prstGeom>
        </p:spPr>
        <p:txBody>
          <a:bodyPr vert="horz" lIns="95939" tIns="47969" rIns="95939" bIns="47969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99000" y="9408981"/>
            <a:ext cx="2982807" cy="495300"/>
          </a:xfrm>
          <a:prstGeom prst="rect">
            <a:avLst/>
          </a:prstGeom>
        </p:spPr>
        <p:txBody>
          <a:bodyPr vert="horz" lIns="95939" tIns="47969" rIns="95939" bIns="47969" rtlCol="0" anchor="b"/>
          <a:lstStyle>
            <a:lvl1pPr algn="r">
              <a:defRPr sz="1300"/>
            </a:lvl1pPr>
          </a:lstStyle>
          <a:p>
            <a:fld id="{6A34D155-F0A0-4BB5-B3CD-5A234EB4786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6627764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98900" y="0"/>
            <a:ext cx="29829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1814B-58B5-4192-AF2E-F432DC21DD04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6520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975" y="4705350"/>
            <a:ext cx="550545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829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98900" y="9409113"/>
            <a:ext cx="29829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72527-F8EF-4219-A5A1-14104D4348E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1233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72527-F8EF-4219-A5A1-14104D4348EB}" type="slidenum">
              <a:rPr lang="pt-BR" smtClean="0"/>
              <a:pPr/>
              <a:t>67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9CD6-D0F3-4D26-B838-62FD0B5E05A3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780F-D7A4-465D-8A13-A05AFD1F7B2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9CD6-D0F3-4D26-B838-62FD0B5E05A3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780F-D7A4-465D-8A13-A05AFD1F7B2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9CD6-D0F3-4D26-B838-62FD0B5E05A3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780F-D7A4-465D-8A13-A05AFD1F7B2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9CD6-D0F3-4D26-B838-62FD0B5E05A3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780F-D7A4-465D-8A13-A05AFD1F7B2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9CD6-D0F3-4D26-B838-62FD0B5E05A3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780F-D7A4-465D-8A13-A05AFD1F7B2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9CD6-D0F3-4D26-B838-62FD0B5E05A3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780F-D7A4-465D-8A13-A05AFD1F7B2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9CD6-D0F3-4D26-B838-62FD0B5E05A3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780F-D7A4-465D-8A13-A05AFD1F7B2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9CD6-D0F3-4D26-B838-62FD0B5E05A3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780F-D7A4-465D-8A13-A05AFD1F7B2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9CD6-D0F3-4D26-B838-62FD0B5E05A3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780F-D7A4-465D-8A13-A05AFD1F7B2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9CD6-D0F3-4D26-B838-62FD0B5E05A3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780F-D7A4-465D-8A13-A05AFD1F7B2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9CD6-D0F3-4D26-B838-62FD0B5E05A3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780F-D7A4-465D-8A13-A05AFD1F7B2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B9CD6-D0F3-4D26-B838-62FD0B5E05A3}" type="datetimeFigureOut">
              <a:rPr lang="pt-BR" smtClean="0"/>
              <a:pPr/>
              <a:t>14/08/2012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C780F-D7A4-465D-8A13-A05AFD1F7B2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hyperlink" Target="mailto:pap@edunet.sp.gov.b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283969" y="1274790"/>
            <a:ext cx="3600399" cy="3010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1259632" y="1483037"/>
            <a:ext cx="37444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000" b="1" dirty="0"/>
          </a:p>
          <a:p>
            <a:pPr algn="ctr"/>
            <a:r>
              <a:rPr lang="pt-BR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PLANO DE AÇÃO PARTICIPATIVO</a:t>
            </a:r>
          </a:p>
          <a:p>
            <a:pPr algn="ctr"/>
            <a:r>
              <a:rPr lang="pt-BR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PAP </a:t>
            </a:r>
          </a:p>
          <a:p>
            <a:r>
              <a:rPr lang="pt-BR" sz="4000" b="1" dirty="0" smtClean="0"/>
              <a:t> </a:t>
            </a:r>
            <a:endParaRPr lang="pt-BR" sz="4000" b="1" dirty="0"/>
          </a:p>
        </p:txBody>
      </p:sp>
      <p:sp>
        <p:nvSpPr>
          <p:cNvPr id="6" name="Retângulo 5"/>
          <p:cNvSpPr/>
          <p:nvPr/>
        </p:nvSpPr>
        <p:spPr>
          <a:xfrm>
            <a:off x="1331640" y="1196752"/>
            <a:ext cx="6336704" cy="32403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1043608" y="5169386"/>
            <a:ext cx="6768752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www.gdae.sp.gov.br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9663" y="901774"/>
            <a:ext cx="6924675" cy="576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6588224" y="5949280"/>
            <a:ext cx="180020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9632" y="1052736"/>
            <a:ext cx="6662637" cy="5572164"/>
          </a:xfrm>
          <a:prstGeom prst="rect">
            <a:avLst/>
          </a:prstGeom>
          <a:solidFill>
            <a:srgbClr val="E9C297"/>
          </a:solidFill>
          <a:ln w="9525">
            <a:noFill/>
            <a:miter lim="800000"/>
            <a:headEnd/>
            <a:tailEnd/>
          </a:ln>
        </p:spPr>
      </p:pic>
      <p:sp>
        <p:nvSpPr>
          <p:cNvPr id="8" name="Retângulo de cantos arredondados 7"/>
          <p:cNvSpPr/>
          <p:nvPr/>
        </p:nvSpPr>
        <p:spPr>
          <a:xfrm>
            <a:off x="6012160" y="5157192"/>
            <a:ext cx="2232248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Plano de Ação Participativo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9" name="Seta para a direita 8"/>
          <p:cNvSpPr/>
          <p:nvPr/>
        </p:nvSpPr>
        <p:spPr>
          <a:xfrm rot="7912123">
            <a:off x="5082748" y="4454201"/>
            <a:ext cx="792088" cy="37172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65810" y="888664"/>
            <a:ext cx="7643866" cy="505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tângulo de cantos arredondados 12"/>
          <p:cNvSpPr/>
          <p:nvPr/>
        </p:nvSpPr>
        <p:spPr>
          <a:xfrm>
            <a:off x="5508104" y="792088"/>
            <a:ext cx="280831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Inserir Usuário e senha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Entrar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4" name="Seta para a direita 13"/>
          <p:cNvSpPr/>
          <p:nvPr/>
        </p:nvSpPr>
        <p:spPr>
          <a:xfrm rot="7912123">
            <a:off x="3478607" y="1294762"/>
            <a:ext cx="792088" cy="318099"/>
          </a:xfrm>
          <a:prstGeom prst="rightArrow">
            <a:avLst/>
          </a:prstGeom>
          <a:solidFill>
            <a:srgbClr val="E9C297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Fase de Elaboração do PAP</a:t>
            </a:r>
            <a:b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Usuário com perfil Escola</a:t>
            </a:r>
            <a:endParaRPr lang="pt-B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46123" y="687370"/>
            <a:ext cx="7700241" cy="54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928662" y="1317625"/>
            <a:ext cx="985863" cy="2539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971600" y="2132856"/>
            <a:ext cx="3240360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Escola</a:t>
            </a:r>
          </a:p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Plano de Ação 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2882688">
            <a:off x="256140" y="710710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33438" y="784501"/>
            <a:ext cx="7500990" cy="526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2033570" y="1765288"/>
            <a:ext cx="1428732" cy="4286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1259632" y="4293096"/>
            <a:ext cx="4464496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ysClr val="windowText" lastClr="000000"/>
                </a:solidFill>
              </a:rPr>
              <a:t>Selecionar Informações sobre o PAP para: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Exibir dados gerais do PAP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Inserir e Visualizar elaboradores do PAP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1" name="Seta para a direita 10"/>
          <p:cNvSpPr/>
          <p:nvPr/>
        </p:nvSpPr>
        <p:spPr>
          <a:xfrm rot="2523008">
            <a:off x="632225" y="1342874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marcelino\Desktop\fig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3608" y="764704"/>
            <a:ext cx="7572428" cy="5329037"/>
          </a:xfrm>
          <a:prstGeom prst="rect">
            <a:avLst/>
          </a:prstGeom>
          <a:noFill/>
        </p:spPr>
      </p:pic>
      <p:sp>
        <p:nvSpPr>
          <p:cNvPr id="11" name="Retângulo 10"/>
          <p:cNvSpPr/>
          <p:nvPr/>
        </p:nvSpPr>
        <p:spPr>
          <a:xfrm>
            <a:off x="6108911" y="1845789"/>
            <a:ext cx="1643074" cy="7858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1115616" y="4293096"/>
            <a:ext cx="985863" cy="2539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1115616" y="4941168"/>
            <a:ext cx="1224136" cy="2160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1115616" y="5517232"/>
            <a:ext cx="1152128" cy="2880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de cantos arredondados 17"/>
          <p:cNvSpPr/>
          <p:nvPr/>
        </p:nvSpPr>
        <p:spPr>
          <a:xfrm>
            <a:off x="4644008" y="3573016"/>
            <a:ext cx="4176464" cy="23762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Visualizar informações cadastrais da escola;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Inserir Datas de Início e Término do período de ELABORAÇÃO do PAP;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Visualizar Situação do PAP;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Inserir Comentários da Escola e SALVAR;  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 Visualizar comentários do Supervisor de Ensino e Dirigente de Ensino;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Selecionar a aba Elaboradores do PAP</a:t>
            </a:r>
          </a:p>
        </p:txBody>
      </p:sp>
      <p:sp>
        <p:nvSpPr>
          <p:cNvPr id="19" name="Seta para a direita 18"/>
          <p:cNvSpPr/>
          <p:nvPr/>
        </p:nvSpPr>
        <p:spPr>
          <a:xfrm rot="7912123">
            <a:off x="2731630" y="1306776"/>
            <a:ext cx="792088" cy="245862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 para a direita 8"/>
          <p:cNvSpPr/>
          <p:nvPr/>
        </p:nvSpPr>
        <p:spPr>
          <a:xfrm rot="3681607">
            <a:off x="494011" y="1232988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71538" y="828118"/>
            <a:ext cx="7429520" cy="5219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de cantos arredondados 6"/>
          <p:cNvSpPr/>
          <p:nvPr/>
        </p:nvSpPr>
        <p:spPr>
          <a:xfrm>
            <a:off x="3419872" y="3284984"/>
            <a:ext cx="3960440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Inserir Nome do Elaborador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Cargo/Função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Adicionar</a:t>
            </a:r>
          </a:p>
        </p:txBody>
      </p:sp>
      <p:sp>
        <p:nvSpPr>
          <p:cNvPr id="8" name="Seta para a direita 7"/>
          <p:cNvSpPr/>
          <p:nvPr/>
        </p:nvSpPr>
        <p:spPr>
          <a:xfrm rot="7912123">
            <a:off x="4360596" y="171882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55676" y="835008"/>
            <a:ext cx="7286644" cy="511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7143768" y="2500306"/>
            <a:ext cx="571504" cy="57150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3203848" y="3356992"/>
            <a:ext cx="489654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Ícone para excluir elaboradores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VOLTAR para retornar ao Menu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3" name="Seta para a direita 12"/>
          <p:cNvSpPr/>
          <p:nvPr/>
        </p:nvSpPr>
        <p:spPr>
          <a:xfrm rot="7912123">
            <a:off x="7528947" y="1934844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0246" y="793516"/>
            <a:ext cx="7500990" cy="526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3428992" y="1785926"/>
            <a:ext cx="1643074" cy="57150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de cantos arredondados 6"/>
          <p:cNvSpPr/>
          <p:nvPr/>
        </p:nvSpPr>
        <p:spPr>
          <a:xfrm>
            <a:off x="5724128" y="2132856"/>
            <a:ext cx="280831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Diagnóstico e Formulação de ações para preencher a Parte 1 do PAP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 rot="7912123">
            <a:off x="4792644" y="1286774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junior\Desktop\fig_slide_1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692696"/>
            <a:ext cx="7648576" cy="5328592"/>
          </a:xfrm>
          <a:prstGeom prst="rect">
            <a:avLst/>
          </a:prstGeom>
          <a:noFill/>
        </p:spPr>
      </p:pic>
      <p:sp>
        <p:nvSpPr>
          <p:cNvPr id="3" name="Retângulo de cantos arredondados 2"/>
          <p:cNvSpPr/>
          <p:nvPr/>
        </p:nvSpPr>
        <p:spPr>
          <a:xfrm>
            <a:off x="5076056" y="2924944"/>
            <a:ext cx="2232248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 Focos das Dimensões Pedagógicas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4" name="Seta para a direita 3"/>
          <p:cNvSpPr/>
          <p:nvPr/>
        </p:nvSpPr>
        <p:spPr>
          <a:xfrm rot="7912123">
            <a:off x="2920437" y="207886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471487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420888"/>
            <a:ext cx="475252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924944"/>
            <a:ext cx="475252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3429000"/>
            <a:ext cx="475252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3717032"/>
            <a:ext cx="475252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912" y="5589240"/>
            <a:ext cx="7429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5759921"/>
            <a:ext cx="475252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504" y="6021288"/>
            <a:ext cx="4752528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59632" y="6165304"/>
            <a:ext cx="20002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tângulo 15"/>
          <p:cNvSpPr/>
          <p:nvPr/>
        </p:nvSpPr>
        <p:spPr>
          <a:xfrm>
            <a:off x="107504" y="188640"/>
            <a:ext cx="4752528" cy="62646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1259632" y="6165304"/>
            <a:ext cx="20882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de cantos arredondados 17"/>
          <p:cNvSpPr/>
          <p:nvPr/>
        </p:nvSpPr>
        <p:spPr>
          <a:xfrm>
            <a:off x="5004048" y="44624"/>
            <a:ext cx="3960440" cy="66967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Sinalizar se o foco é prioritário ou não, lembrando que se for prioritário ele será visualizado na parte 2 -  Plano de ação;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Selecionar nível de importância e nível de satisfação;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Digitar  Fatos;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A partir do campo FATO, os demais campos serão abertos se os níveis de satisfação e importância forem vermelhos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Digitar  problemas;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Digitar Objetivos;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Digitar Resultados Desejáveis;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Digitar Indicador, unidade de medida, Fonte de Dados, valor e data da situação inicial e valor e data da meta.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Se houver mais de um indicador, selecione  botão “Adicionar Indicadores”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Digitar Ação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Se houver mais de uma ação, selecione o botão “Adicionar Ação”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Digite comentários sobre o foco se necessário e Visualize comentários do Supervisor de Ensino. 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Use SALVAR se a digitação não foi finalizada, FINALIZAR FORMULÁRIO quando o foco estiver pronto ou REABRIR para </a:t>
            </a:r>
            <a:r>
              <a:rPr lang="pt-BR" sz="1400" dirty="0" smtClean="0">
                <a:solidFill>
                  <a:sysClr val="windowText" lastClr="000000"/>
                </a:solidFill>
              </a:rPr>
              <a:t>adequações  </a:t>
            </a:r>
            <a:r>
              <a:rPr lang="pt-BR" sz="1400" dirty="0" smtClean="0">
                <a:solidFill>
                  <a:sysClr val="windowText" lastClr="000000"/>
                </a:solidFill>
              </a:rPr>
              <a:t>durante o período em que o sistema estiver </a:t>
            </a:r>
            <a:r>
              <a:rPr lang="pt-BR" sz="1400" dirty="0" smtClean="0">
                <a:solidFill>
                  <a:sysClr val="windowText" lastClr="000000"/>
                </a:solidFill>
              </a:rPr>
              <a:t>em elaboração</a:t>
            </a:r>
            <a:r>
              <a:rPr lang="pt-BR" sz="1400" dirty="0" smtClean="0">
                <a:solidFill>
                  <a:sysClr val="windowText" lastClr="000000"/>
                </a:solidFill>
              </a:rPr>
              <a:t>. </a:t>
            </a:r>
            <a:endParaRPr lang="pt-BR" sz="1400" dirty="0" smtClean="0">
              <a:solidFill>
                <a:sysClr val="windowText" lastClr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VOLTE À LISTA dos focos.</a:t>
            </a:r>
            <a:endParaRPr lang="pt-BR" sz="14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71538" y="786927"/>
            <a:ext cx="7429552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4786315" y="1785926"/>
            <a:ext cx="649782" cy="64294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de cantos arredondados 6"/>
          <p:cNvSpPr/>
          <p:nvPr/>
        </p:nvSpPr>
        <p:spPr>
          <a:xfrm>
            <a:off x="5292080" y="2492896"/>
            <a:ext cx="2952328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Plano de Ação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 rot="7912123">
            <a:off x="5008669" y="1214766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36369" y="774071"/>
            <a:ext cx="7500990" cy="526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1904248" y="1762480"/>
            <a:ext cx="2453438" cy="7143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3851920" y="3212976"/>
            <a:ext cx="3960440" cy="6480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a Dimensão Pedagógica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7912123">
            <a:off x="4360596" y="135878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0" y="758808"/>
            <a:ext cx="7565859" cy="5315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3786182" y="2206170"/>
            <a:ext cx="2071702" cy="72276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de cantos arredondados 6"/>
          <p:cNvSpPr/>
          <p:nvPr/>
        </p:nvSpPr>
        <p:spPr>
          <a:xfrm>
            <a:off x="2987824" y="3068960"/>
            <a:ext cx="5400600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Migram para esta tela as ações digitadas na parte 1 -Diagnóstico e formulação de Ações.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equipe.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Cadastrar membros da equipe e responsável por cada ação.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 rot="7912123">
            <a:off x="4072564" y="1718820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84920" y="757898"/>
            <a:ext cx="7429520" cy="5219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de cantos arredondados 4"/>
          <p:cNvSpPr/>
          <p:nvPr/>
        </p:nvSpPr>
        <p:spPr>
          <a:xfrm>
            <a:off x="1619672" y="4149080"/>
            <a:ext cx="6480720" cy="18722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Opção 1: Se o integrante já está cadastrado, selecionar lista de pessoas já cadastradas, o nome desejado e adicionar.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Opção 2: Para incluir um novo integrante,  Digite o nome, selecione Cargo/Função, Adicione e feche a janela. 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Toda ação deve ter um responsável assinalado.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É possível excluir integrantes.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Fechar.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7912123">
            <a:off x="6448829" y="2078862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27996" y="785794"/>
            <a:ext cx="7494422" cy="52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5292080" y="2285993"/>
            <a:ext cx="1923126" cy="57150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3419872" y="2996952"/>
            <a:ext cx="4752528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Editar Início/ Prazo em cada ação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7912123">
            <a:off x="6791816" y="1760949"/>
            <a:ext cx="792088" cy="380409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26137" y="916947"/>
            <a:ext cx="7215206" cy="5069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de cantos arredondados 2"/>
          <p:cNvSpPr/>
          <p:nvPr/>
        </p:nvSpPr>
        <p:spPr>
          <a:xfrm>
            <a:off x="2555776" y="4653136"/>
            <a:ext cx="5400600" cy="1296144"/>
          </a:xfrm>
          <a:prstGeom prst="roundRect">
            <a:avLst>
              <a:gd name="adj" fmla="val 2548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ysClr val="windowText" lastClr="000000"/>
                </a:solidFill>
              </a:rPr>
              <a:t>1.Selecionar datas no calendário segundo a regra:</a:t>
            </a:r>
          </a:p>
          <a:p>
            <a:r>
              <a:rPr lang="pt-BR" dirty="0" smtClean="0">
                <a:solidFill>
                  <a:sysClr val="windowText" lastClr="000000"/>
                </a:solidFill>
              </a:rPr>
              <a:t>a</a:t>
            </a:r>
            <a:r>
              <a:rPr lang="pt-BR" dirty="0" smtClean="0">
                <a:solidFill>
                  <a:sysClr val="windowText" lastClr="000000"/>
                </a:solidFill>
              </a:rPr>
              <a:t> </a:t>
            </a:r>
            <a:r>
              <a:rPr lang="pt-BR" dirty="0" smtClean="0">
                <a:solidFill>
                  <a:sysClr val="windowText" lastClr="000000"/>
                </a:solidFill>
              </a:rPr>
              <a:t>data de </a:t>
            </a:r>
            <a:r>
              <a:rPr lang="pt-BR" dirty="0" smtClean="0">
                <a:solidFill>
                  <a:sysClr val="windowText" lastClr="000000"/>
                </a:solidFill>
              </a:rPr>
              <a:t>prazo </a:t>
            </a:r>
            <a:r>
              <a:rPr lang="pt-BR" dirty="0" smtClean="0">
                <a:solidFill>
                  <a:sysClr val="windowText" lastClr="000000"/>
                </a:solidFill>
              </a:rPr>
              <a:t>deve ser </a:t>
            </a:r>
            <a:r>
              <a:rPr lang="pt-BR" dirty="0" smtClean="0">
                <a:solidFill>
                  <a:sysClr val="windowText" lastClr="000000"/>
                </a:solidFill>
              </a:rPr>
              <a:t>depois da </a:t>
            </a:r>
            <a:r>
              <a:rPr lang="pt-BR" dirty="0" smtClean="0">
                <a:solidFill>
                  <a:sysClr val="windowText" lastClr="000000"/>
                </a:solidFill>
              </a:rPr>
              <a:t>data de início.</a:t>
            </a:r>
          </a:p>
          <a:p>
            <a:r>
              <a:rPr lang="pt-BR" dirty="0" smtClean="0">
                <a:solidFill>
                  <a:sysClr val="windowText" lastClr="000000"/>
                </a:solidFill>
              </a:rPr>
              <a:t>2.Fechar.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4" name="Seta para a direita 3"/>
          <p:cNvSpPr/>
          <p:nvPr/>
        </p:nvSpPr>
        <p:spPr>
          <a:xfrm rot="7912123">
            <a:off x="4067705" y="2801110"/>
            <a:ext cx="792088" cy="353106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62095" y="793292"/>
            <a:ext cx="7458622" cy="5240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7225069" y="2246595"/>
            <a:ext cx="535608" cy="4966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3059832" y="2852936"/>
            <a:ext cx="5328592" cy="6480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ysClr val="windowText" lastClr="000000"/>
                </a:solidFill>
              </a:rPr>
              <a:t>Selecionar Entregas para adicionar desmembramentos das ações quando necessário.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7912123">
            <a:off x="7456941" y="1646813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836712"/>
            <a:ext cx="758454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3275856" y="1844824"/>
            <a:ext cx="1368152" cy="4966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7418412" y="2636912"/>
            <a:ext cx="936104" cy="21602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de cantos arredondados 6"/>
          <p:cNvSpPr/>
          <p:nvPr/>
        </p:nvSpPr>
        <p:spPr>
          <a:xfrm>
            <a:off x="5292080" y="2996952"/>
            <a:ext cx="3096344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Adicionar Entregas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 rot="7912123">
            <a:off x="8048111" y="2000106"/>
            <a:ext cx="792088" cy="406729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692696"/>
            <a:ext cx="7668344" cy="5387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de cantos arredondados 2"/>
          <p:cNvSpPr/>
          <p:nvPr/>
        </p:nvSpPr>
        <p:spPr>
          <a:xfrm>
            <a:off x="1475656" y="4293096"/>
            <a:ext cx="6408712" cy="15841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Digitar a entrega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data de Início, Prazo, Adicionar e Fechar. 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A data </a:t>
            </a:r>
            <a:r>
              <a:rPr lang="pt-BR" dirty="0" smtClean="0">
                <a:solidFill>
                  <a:sysClr val="windowText" lastClr="000000"/>
                </a:solidFill>
              </a:rPr>
              <a:t>de prazo deve ser depois da </a:t>
            </a:r>
            <a:r>
              <a:rPr lang="pt-BR" dirty="0" smtClean="0">
                <a:solidFill>
                  <a:sysClr val="windowText" lastClr="000000"/>
                </a:solidFill>
              </a:rPr>
              <a:t>data </a:t>
            </a:r>
            <a:r>
              <a:rPr lang="pt-BR" dirty="0" smtClean="0">
                <a:solidFill>
                  <a:sysClr val="windowText" lastClr="000000"/>
                </a:solidFill>
              </a:rPr>
              <a:t>de </a:t>
            </a:r>
            <a:r>
              <a:rPr lang="pt-BR" dirty="0" smtClean="0">
                <a:solidFill>
                  <a:sysClr val="windowText" lastClr="000000"/>
                </a:solidFill>
              </a:rPr>
              <a:t>início. </a:t>
            </a:r>
            <a:r>
              <a:rPr lang="pt-BR" dirty="0" smtClean="0">
                <a:solidFill>
                  <a:sysClr val="windowText" lastClr="000000"/>
                </a:solidFill>
              </a:rPr>
              <a:t>As datas de início e prazo da entrega devem ser anteriores ou iguais à data de </a:t>
            </a:r>
            <a:r>
              <a:rPr lang="pt-BR" dirty="0" smtClean="0">
                <a:solidFill>
                  <a:sysClr val="windowText" lastClr="000000"/>
                </a:solidFill>
              </a:rPr>
              <a:t>prazo da </a:t>
            </a:r>
            <a:r>
              <a:rPr lang="pt-BR" dirty="0" smtClean="0">
                <a:solidFill>
                  <a:sysClr val="windowText" lastClr="000000"/>
                </a:solidFill>
              </a:rPr>
              <a:t>ação.</a:t>
            </a:r>
            <a:endParaRPr lang="pt-BR" dirty="0" smtClean="0">
              <a:solidFill>
                <a:sysClr val="windowText" lastClr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Fechar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4" name="Seta para a direita 3"/>
          <p:cNvSpPr/>
          <p:nvPr/>
        </p:nvSpPr>
        <p:spPr>
          <a:xfrm rot="7912123">
            <a:off x="4432605" y="279894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3608" y="620688"/>
            <a:ext cx="7466111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ângulo 17"/>
          <p:cNvSpPr/>
          <p:nvPr/>
        </p:nvSpPr>
        <p:spPr>
          <a:xfrm>
            <a:off x="1072183" y="2852936"/>
            <a:ext cx="1368152" cy="7200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de cantos arredondados 18"/>
          <p:cNvSpPr/>
          <p:nvPr/>
        </p:nvSpPr>
        <p:spPr>
          <a:xfrm>
            <a:off x="2195736" y="3861048"/>
            <a:ext cx="6192688" cy="1080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Nesta tela é possível Adicionar mais entregas, editar Início  e Prazo ou excluí-las.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Observar a legenda do status  para  a fase de acompanhamento  do PAP.</a:t>
            </a:r>
          </a:p>
        </p:txBody>
      </p:sp>
      <p:sp>
        <p:nvSpPr>
          <p:cNvPr id="20" name="Seta para a direita 19"/>
          <p:cNvSpPr/>
          <p:nvPr/>
        </p:nvSpPr>
        <p:spPr>
          <a:xfrm rot="7912123">
            <a:off x="7414220" y="1881916"/>
            <a:ext cx="792088" cy="251423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1" y="719570"/>
            <a:ext cx="7632848" cy="536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5364089" y="1772816"/>
            <a:ext cx="648072" cy="3600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de cantos arredondados 7"/>
          <p:cNvSpPr/>
          <p:nvPr/>
        </p:nvSpPr>
        <p:spPr>
          <a:xfrm>
            <a:off x="5004048" y="2924944"/>
            <a:ext cx="309634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Selecione o ícone Indicadores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9" name="Seta para a direita 8"/>
          <p:cNvSpPr/>
          <p:nvPr/>
        </p:nvSpPr>
        <p:spPr>
          <a:xfrm rot="7912123">
            <a:off x="5584732" y="1214765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692696"/>
            <a:ext cx="7671099" cy="538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1870865" y="1700807"/>
            <a:ext cx="2476727" cy="72586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4427984" y="2132856"/>
            <a:ext cx="3960440" cy="4320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Selecione a Dimensão Pedagógica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7912123">
            <a:off x="4360596" y="1214766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83323" y="692696"/>
            <a:ext cx="756860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tângulo 25"/>
          <p:cNvSpPr/>
          <p:nvPr/>
        </p:nvSpPr>
        <p:spPr>
          <a:xfrm>
            <a:off x="1043609" y="2132856"/>
            <a:ext cx="1440160" cy="129614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/>
          <p:cNvSpPr/>
          <p:nvPr/>
        </p:nvSpPr>
        <p:spPr>
          <a:xfrm>
            <a:off x="7943676" y="2170956"/>
            <a:ext cx="504056" cy="7200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de cantos arredondados 18"/>
          <p:cNvSpPr/>
          <p:nvPr/>
        </p:nvSpPr>
        <p:spPr>
          <a:xfrm>
            <a:off x="1979712" y="4293096"/>
            <a:ext cx="6264696" cy="18722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Migram para esta tela as informações sobre indicadores digitadas na Parte 1 de Diagnóstico e formulários de ações.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 Na fase de acompanhamento,  ao selecionar o ícone Apuração pode-se incluir o valor da última medida do indicador.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O painel com o status auxilia na visualização do acompanhamento da meta.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20" name="Seta para a direita 19"/>
          <p:cNvSpPr/>
          <p:nvPr/>
        </p:nvSpPr>
        <p:spPr>
          <a:xfrm rot="7912123">
            <a:off x="8033004" y="1574805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52032" y="764704"/>
            <a:ext cx="7469495" cy="52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7531099" y="2179836"/>
            <a:ext cx="1044575" cy="5125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3635896" y="2852936"/>
            <a:ext cx="4752528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Comentários para digitar os comentários da Escola sobre a ação e Visualizar os comentários do Supervisor de Ensino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7" name="Seta para a direita 6"/>
          <p:cNvSpPr/>
          <p:nvPr/>
        </p:nvSpPr>
        <p:spPr>
          <a:xfrm rot="7912123">
            <a:off x="8033005" y="1646813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36431" y="644134"/>
            <a:ext cx="7714645" cy="541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de cantos arredondados 2"/>
          <p:cNvSpPr/>
          <p:nvPr/>
        </p:nvSpPr>
        <p:spPr>
          <a:xfrm>
            <a:off x="2987824" y="4941168"/>
            <a:ext cx="2952328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Digitar comentários 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Enviar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4" name="Seta para a direita 3"/>
          <p:cNvSpPr/>
          <p:nvPr/>
        </p:nvSpPr>
        <p:spPr>
          <a:xfrm rot="7912123">
            <a:off x="4432605" y="3807053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09620" y="686490"/>
            <a:ext cx="7715304" cy="542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5929322" y="1785926"/>
            <a:ext cx="514886" cy="64294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de cantos arredondados 3"/>
          <p:cNvSpPr/>
          <p:nvPr/>
        </p:nvSpPr>
        <p:spPr>
          <a:xfrm>
            <a:off x="5796136" y="2636912"/>
            <a:ext cx="2376264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Equipe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5" name="Seta para a direita 4"/>
          <p:cNvSpPr/>
          <p:nvPr/>
        </p:nvSpPr>
        <p:spPr>
          <a:xfrm rot="7912123">
            <a:off x="6208442" y="1153639"/>
            <a:ext cx="792088" cy="300723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0" y="669250"/>
            <a:ext cx="757242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de cantos arredondados 2"/>
          <p:cNvSpPr/>
          <p:nvPr/>
        </p:nvSpPr>
        <p:spPr>
          <a:xfrm>
            <a:off x="1619672" y="4797152"/>
            <a:ext cx="6480720" cy="16561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Visualizar todos os integrantes das equipes cadastrados para executar as ações.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Para </a:t>
            </a:r>
            <a:r>
              <a:rPr lang="pt-BR" dirty="0" smtClean="0">
                <a:solidFill>
                  <a:sysClr val="windowText" lastClr="000000"/>
                </a:solidFill>
              </a:rPr>
              <a:t>incluir um novo integrante,  </a:t>
            </a:r>
            <a:r>
              <a:rPr lang="pt-BR" dirty="0" smtClean="0">
                <a:solidFill>
                  <a:sysClr val="windowText" lastClr="000000"/>
                </a:solidFill>
              </a:rPr>
              <a:t>digite </a:t>
            </a:r>
            <a:r>
              <a:rPr lang="pt-BR" dirty="0" smtClean="0">
                <a:solidFill>
                  <a:sysClr val="windowText" lastClr="000000"/>
                </a:solidFill>
              </a:rPr>
              <a:t>o nome, selecione Cargo/Função, Adicione e feche a janela. 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É possível excluir </a:t>
            </a:r>
            <a:r>
              <a:rPr lang="pt-BR" dirty="0" smtClean="0">
                <a:solidFill>
                  <a:sysClr val="windowText" lastClr="000000"/>
                </a:solidFill>
              </a:rPr>
              <a:t>integrantes (desde que ele não esteja vinculado a ação nenhuma).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4" name="Seta para a direita 3"/>
          <p:cNvSpPr/>
          <p:nvPr/>
        </p:nvSpPr>
        <p:spPr>
          <a:xfrm rot="7912123">
            <a:off x="6208439" y="1729702"/>
            <a:ext cx="792088" cy="300723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95046" y="775903"/>
            <a:ext cx="7568606" cy="5317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Imagem 24" descr="fig_validar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67488" y="3068960"/>
            <a:ext cx="2520280" cy="306107"/>
          </a:xfrm>
          <a:prstGeom prst="rect">
            <a:avLst/>
          </a:prstGeom>
        </p:spPr>
      </p:pic>
      <p:sp>
        <p:nvSpPr>
          <p:cNvPr id="27" name="Retângulo 26"/>
          <p:cNvSpPr/>
          <p:nvPr/>
        </p:nvSpPr>
        <p:spPr>
          <a:xfrm>
            <a:off x="6444208" y="1784848"/>
            <a:ext cx="1152128" cy="3600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de cantos arredondados 31"/>
          <p:cNvSpPr/>
          <p:nvPr/>
        </p:nvSpPr>
        <p:spPr>
          <a:xfrm>
            <a:off x="3995936" y="2996952"/>
            <a:ext cx="4248472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Envia o PAP para o Supervisor de Ensino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33" name="Seta para a direita 32"/>
          <p:cNvSpPr/>
          <p:nvPr/>
        </p:nvSpPr>
        <p:spPr>
          <a:xfrm rot="7912123">
            <a:off x="7024892" y="1142756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5357" y="620688"/>
            <a:ext cx="7671099" cy="538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3972381" y="2672862"/>
            <a:ext cx="1823755" cy="114517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4860032" y="4221088"/>
            <a:ext cx="2232248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OK para confirmar o envio do PAP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19373441">
            <a:off x="3738157" y="370288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46200" y="684188"/>
            <a:ext cx="7671099" cy="538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de cantos arredondados 2"/>
          <p:cNvSpPr/>
          <p:nvPr/>
        </p:nvSpPr>
        <p:spPr>
          <a:xfrm>
            <a:off x="3995936" y="3501008"/>
            <a:ext cx="4176464" cy="201622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Mostra itens pendentes para que se proceda o preenchimento.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Fechar após a leitura.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Preencher os itens apontados.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enviar PAP novamente.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O PAP entra na fase de Validação pelo Supervisor de Ensino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4" name="Seta para a direita 3"/>
          <p:cNvSpPr/>
          <p:nvPr/>
        </p:nvSpPr>
        <p:spPr>
          <a:xfrm rot="7912123">
            <a:off x="6520836" y="1574805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619672" y="5517232"/>
            <a:ext cx="1872208" cy="5760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7584" y="764704"/>
            <a:ext cx="7645996" cy="5371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1619672" y="1397001"/>
            <a:ext cx="973263" cy="5198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de cantos arredondados 8"/>
          <p:cNvSpPr/>
          <p:nvPr/>
        </p:nvSpPr>
        <p:spPr>
          <a:xfrm>
            <a:off x="4572000" y="2348880"/>
            <a:ext cx="1944216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sair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0" name="Seta para a direita 9"/>
          <p:cNvSpPr/>
          <p:nvPr/>
        </p:nvSpPr>
        <p:spPr>
          <a:xfrm rot="7912123">
            <a:off x="2704412" y="1142756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748587" cy="594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Fase de Validação do PAP</a:t>
            </a:r>
            <a:b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Usuário com perfil Supervisor de Ensino</a:t>
            </a:r>
            <a:endParaRPr lang="pt-B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46123" y="687370"/>
            <a:ext cx="7700241" cy="54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928662" y="1317625"/>
            <a:ext cx="985863" cy="2539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971600" y="2132856"/>
            <a:ext cx="3240360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Escola</a:t>
            </a:r>
          </a:p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Plano de Ação 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2882688">
            <a:off x="256140" y="710710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marcelino\Desktop\fig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1232" y="772412"/>
            <a:ext cx="7572396" cy="5329015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1043608" y="1928802"/>
            <a:ext cx="6600226" cy="57150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de cantos arredondados 7"/>
          <p:cNvSpPr/>
          <p:nvPr/>
        </p:nvSpPr>
        <p:spPr>
          <a:xfrm>
            <a:off x="3779912" y="4725144"/>
            <a:ext cx="4464496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dados da Escola para informações cadastradas previamente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exibe o PAP da Escola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É possível utilizar filtros para selecionar as Escolas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9" name="Seta para a direita 8"/>
          <p:cNvSpPr/>
          <p:nvPr/>
        </p:nvSpPr>
        <p:spPr>
          <a:xfrm rot="7912123">
            <a:off x="6304812" y="243890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33438" y="784501"/>
            <a:ext cx="7500990" cy="526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2033570" y="1765288"/>
            <a:ext cx="1428732" cy="4286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1259632" y="4293096"/>
            <a:ext cx="4464496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ysClr val="windowText" lastClr="000000"/>
                </a:solidFill>
              </a:rPr>
              <a:t>Selecionar Informações sobre o PAP para: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Exibir dados gerais do PAP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Visualizar elaboradores do PAP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1" name="Seta para a direita 10"/>
          <p:cNvSpPr/>
          <p:nvPr/>
        </p:nvSpPr>
        <p:spPr>
          <a:xfrm rot="2523008">
            <a:off x="632225" y="1342874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marcelino\Desktop\fig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3608" y="764704"/>
            <a:ext cx="7572428" cy="5329037"/>
          </a:xfrm>
          <a:prstGeom prst="rect">
            <a:avLst/>
          </a:prstGeom>
          <a:noFill/>
        </p:spPr>
      </p:pic>
      <p:sp>
        <p:nvSpPr>
          <p:cNvPr id="14" name="Retângulo 13"/>
          <p:cNvSpPr/>
          <p:nvPr/>
        </p:nvSpPr>
        <p:spPr>
          <a:xfrm>
            <a:off x="1115616" y="4941168"/>
            <a:ext cx="1224136" cy="2160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de cantos arredondados 17"/>
          <p:cNvSpPr/>
          <p:nvPr/>
        </p:nvSpPr>
        <p:spPr>
          <a:xfrm>
            <a:off x="4644008" y="3573016"/>
            <a:ext cx="4176464" cy="25202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Visualizar informações cadastrais da escola;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Visualizar Situação do PAP;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Inserir Comentários do Supervisor de Ensino e SALVAR;  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 Visualizar comentários da Escola e  do Dirigente de Ensino;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Selecionar VOLTAR para retornar ao Menu do PAP.</a:t>
            </a:r>
          </a:p>
        </p:txBody>
      </p:sp>
      <p:sp>
        <p:nvSpPr>
          <p:cNvPr id="9" name="Seta para a direita 8"/>
          <p:cNvSpPr/>
          <p:nvPr/>
        </p:nvSpPr>
        <p:spPr>
          <a:xfrm rot="3681607">
            <a:off x="494011" y="1232988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cmarcelino\Desktop\fig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3608" y="764704"/>
            <a:ext cx="7572428" cy="5329037"/>
          </a:xfrm>
          <a:prstGeom prst="rect">
            <a:avLst/>
          </a:prstGeom>
          <a:noFill/>
        </p:spPr>
      </p:pic>
      <p:sp>
        <p:nvSpPr>
          <p:cNvPr id="7" name="Retângulo de cantos arredondados 6"/>
          <p:cNvSpPr/>
          <p:nvPr/>
        </p:nvSpPr>
        <p:spPr>
          <a:xfrm>
            <a:off x="4860032" y="3573016"/>
            <a:ext cx="3096344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pt-BR" sz="1600" dirty="0" smtClean="0">
                <a:solidFill>
                  <a:sysClr val="windowText" lastClr="000000"/>
                </a:solidFill>
              </a:rPr>
              <a:t>Selecionar Elaboradores do PAP</a:t>
            </a:r>
          </a:p>
          <a:p>
            <a:pPr marL="342900" indent="-342900"/>
            <a:endParaRPr lang="pt-BR" sz="160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 rot="7912123">
            <a:off x="2632405" y="135878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71538" y="828118"/>
            <a:ext cx="7429520" cy="5219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de cantos arredondados 6"/>
          <p:cNvSpPr/>
          <p:nvPr/>
        </p:nvSpPr>
        <p:spPr>
          <a:xfrm>
            <a:off x="3419872" y="3284984"/>
            <a:ext cx="4536504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Visualiza elaboradores do PAP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VOLTAR para retornar ao Menu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 rot="7912123">
            <a:off x="4360596" y="171882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0246" y="793516"/>
            <a:ext cx="7500990" cy="526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3428992" y="1785926"/>
            <a:ext cx="1643074" cy="57150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de cantos arredondados 6"/>
          <p:cNvSpPr/>
          <p:nvPr/>
        </p:nvSpPr>
        <p:spPr>
          <a:xfrm>
            <a:off x="5724128" y="2132856"/>
            <a:ext cx="280831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Diagnóstico e Formulação de ações para preencher a Parte 1 do PAP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 rot="7912123">
            <a:off x="4792644" y="1286774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junior\Desktop\fig_slide_1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692696"/>
            <a:ext cx="7648576" cy="5328592"/>
          </a:xfrm>
          <a:prstGeom prst="rect">
            <a:avLst/>
          </a:prstGeom>
          <a:noFill/>
        </p:spPr>
      </p:pic>
      <p:sp>
        <p:nvSpPr>
          <p:cNvPr id="3" name="Retângulo de cantos arredondados 2"/>
          <p:cNvSpPr/>
          <p:nvPr/>
        </p:nvSpPr>
        <p:spPr>
          <a:xfrm>
            <a:off x="5076056" y="2924944"/>
            <a:ext cx="2232248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 Focos das Dimensões Pedagógicas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4" name="Seta para a direita 3"/>
          <p:cNvSpPr/>
          <p:nvPr/>
        </p:nvSpPr>
        <p:spPr>
          <a:xfrm rot="7912123">
            <a:off x="2920437" y="207886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471487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420888"/>
            <a:ext cx="475252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924944"/>
            <a:ext cx="475252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3429000"/>
            <a:ext cx="475252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3717032"/>
            <a:ext cx="475252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912" y="5589240"/>
            <a:ext cx="7429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5759921"/>
            <a:ext cx="475252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504" y="6021288"/>
            <a:ext cx="4752528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59632" y="6165304"/>
            <a:ext cx="20002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tângulo 15"/>
          <p:cNvSpPr/>
          <p:nvPr/>
        </p:nvSpPr>
        <p:spPr>
          <a:xfrm>
            <a:off x="107504" y="188640"/>
            <a:ext cx="4752528" cy="62646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de cantos arredondados 17"/>
          <p:cNvSpPr/>
          <p:nvPr/>
        </p:nvSpPr>
        <p:spPr>
          <a:xfrm>
            <a:off x="5004048" y="1268760"/>
            <a:ext cx="3960440" cy="32403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Visualize cada foco;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Digite comentários sobre o foco se necessário;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Use SALVAR 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Sugira revisão do Foco à Escola;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Aprove o Foco; 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400" dirty="0" smtClean="0">
                <a:solidFill>
                  <a:sysClr val="windowText" lastClr="000000"/>
                </a:solidFill>
              </a:rPr>
              <a:t>VOLTE À LISTA dos focos.</a:t>
            </a:r>
            <a:endParaRPr lang="pt-BR" sz="1400" dirty="0">
              <a:solidFill>
                <a:sysClr val="windowText" lastClr="000000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2267744" y="6165305"/>
            <a:ext cx="936104" cy="2000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700" dirty="0" smtClean="0"/>
              <a:t>Aprovar     Revisar</a:t>
            </a:r>
            <a:endParaRPr lang="pt-BR" sz="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71538" y="786927"/>
            <a:ext cx="7429552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4786315" y="1785926"/>
            <a:ext cx="649782" cy="64294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de cantos arredondados 6"/>
          <p:cNvSpPr/>
          <p:nvPr/>
        </p:nvSpPr>
        <p:spPr>
          <a:xfrm>
            <a:off x="5292080" y="2492896"/>
            <a:ext cx="2952328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Plano de Ação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 rot="7912123">
            <a:off x="5008669" y="1214766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36369" y="774071"/>
            <a:ext cx="7500990" cy="526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1904248" y="1762480"/>
            <a:ext cx="2453438" cy="7143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3851920" y="3212976"/>
            <a:ext cx="3960440" cy="6480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a Dimensão Pedagógica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7912123">
            <a:off x="4360596" y="135878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0" y="758808"/>
            <a:ext cx="7565859" cy="5315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de cantos arredondados 6"/>
          <p:cNvSpPr/>
          <p:nvPr/>
        </p:nvSpPr>
        <p:spPr>
          <a:xfrm>
            <a:off x="3131840" y="3068960"/>
            <a:ext cx="2592288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pt-BR" dirty="0" smtClean="0">
                <a:solidFill>
                  <a:sysClr val="windowText" lastClr="000000"/>
                </a:solidFill>
              </a:rPr>
              <a:t>Visualizar Plano de Ação</a:t>
            </a:r>
            <a:endParaRPr lang="pt-BR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1" y="719570"/>
            <a:ext cx="7632848" cy="536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5364089" y="1772816"/>
            <a:ext cx="648072" cy="3600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de cantos arredondados 7"/>
          <p:cNvSpPr/>
          <p:nvPr/>
        </p:nvSpPr>
        <p:spPr>
          <a:xfrm>
            <a:off x="5004048" y="2924944"/>
            <a:ext cx="309634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Selecione o ícone Indicadores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9" name="Seta para a direita 8"/>
          <p:cNvSpPr/>
          <p:nvPr/>
        </p:nvSpPr>
        <p:spPr>
          <a:xfrm rot="7912123">
            <a:off x="5584732" y="1214765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692696"/>
            <a:ext cx="7671099" cy="538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1870865" y="1700807"/>
            <a:ext cx="2476727" cy="72586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4427984" y="2132856"/>
            <a:ext cx="3960440" cy="4320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Selecione a Dimensão Pedagógica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7912123">
            <a:off x="4360596" y="1214766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83323" y="692696"/>
            <a:ext cx="756860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tângulo 25"/>
          <p:cNvSpPr/>
          <p:nvPr/>
        </p:nvSpPr>
        <p:spPr>
          <a:xfrm>
            <a:off x="1043609" y="2132856"/>
            <a:ext cx="1440160" cy="129614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de cantos arredondados 18"/>
          <p:cNvSpPr/>
          <p:nvPr/>
        </p:nvSpPr>
        <p:spPr>
          <a:xfrm>
            <a:off x="899592" y="4221088"/>
            <a:ext cx="7704856" cy="7920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Visualiza o Painel de Acompanhamento dos Indicadores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O painel com o status auxilia na visualização do acompanhamento da meta.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20" name="Seta para a direita 19"/>
          <p:cNvSpPr/>
          <p:nvPr/>
        </p:nvSpPr>
        <p:spPr>
          <a:xfrm rot="7912123">
            <a:off x="8033004" y="1574805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52032" y="764704"/>
            <a:ext cx="7469495" cy="52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7531099" y="2179836"/>
            <a:ext cx="1044575" cy="5125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3419872" y="2852936"/>
            <a:ext cx="4968552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ysClr val="windowText" lastClr="000000"/>
                </a:solidFill>
              </a:rPr>
              <a:t>Selecionar Comentários para digitar os comentários do Supervisor de Ensino sobre a ação e Visualizar os comentários da Escola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7" name="Seta para a direita 6"/>
          <p:cNvSpPr/>
          <p:nvPr/>
        </p:nvSpPr>
        <p:spPr>
          <a:xfrm rot="7912123">
            <a:off x="8033005" y="1646813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36431" y="644134"/>
            <a:ext cx="7714645" cy="541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de cantos arredondados 2"/>
          <p:cNvSpPr/>
          <p:nvPr/>
        </p:nvSpPr>
        <p:spPr>
          <a:xfrm>
            <a:off x="2987824" y="4941168"/>
            <a:ext cx="2952328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Digitar comentários 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Enviar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4" name="Seta para a direita 3"/>
          <p:cNvSpPr/>
          <p:nvPr/>
        </p:nvSpPr>
        <p:spPr>
          <a:xfrm rot="7912123">
            <a:off x="4432605" y="3807053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09620" y="686490"/>
            <a:ext cx="7715304" cy="542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5929322" y="1785926"/>
            <a:ext cx="514886" cy="64294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de cantos arredondados 3"/>
          <p:cNvSpPr/>
          <p:nvPr/>
        </p:nvSpPr>
        <p:spPr>
          <a:xfrm>
            <a:off x="5796136" y="2636912"/>
            <a:ext cx="2376264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Equipe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5" name="Seta para a direita 4"/>
          <p:cNvSpPr/>
          <p:nvPr/>
        </p:nvSpPr>
        <p:spPr>
          <a:xfrm rot="7912123">
            <a:off x="6208442" y="1153639"/>
            <a:ext cx="792088" cy="300723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0" y="669250"/>
            <a:ext cx="757242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de cantos arredondados 2"/>
          <p:cNvSpPr/>
          <p:nvPr/>
        </p:nvSpPr>
        <p:spPr>
          <a:xfrm>
            <a:off x="1907704" y="4869160"/>
            <a:ext cx="5400600" cy="3600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pt-BR" dirty="0" smtClean="0">
                <a:solidFill>
                  <a:sysClr val="windowText" lastClr="000000"/>
                </a:solidFill>
              </a:rPr>
              <a:t>Visualiza integrantes das </a:t>
            </a:r>
            <a:r>
              <a:rPr lang="pt-BR" dirty="0" smtClean="0">
                <a:solidFill>
                  <a:sysClr val="windowText" lastClr="000000"/>
                </a:solidFill>
              </a:rPr>
              <a:t>equipes executoras das ações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4" name="Seta para a direita 3"/>
          <p:cNvSpPr/>
          <p:nvPr/>
        </p:nvSpPr>
        <p:spPr>
          <a:xfrm rot="7912123">
            <a:off x="6208439" y="1729702"/>
            <a:ext cx="792088" cy="300723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95046" y="775903"/>
            <a:ext cx="7568606" cy="5317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Imagem 24" descr="fig_validar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67488" y="3068960"/>
            <a:ext cx="2520280" cy="306107"/>
          </a:xfrm>
          <a:prstGeom prst="rect">
            <a:avLst/>
          </a:prstGeom>
        </p:spPr>
      </p:pic>
      <p:sp>
        <p:nvSpPr>
          <p:cNvPr id="27" name="Retângulo 26"/>
          <p:cNvSpPr/>
          <p:nvPr/>
        </p:nvSpPr>
        <p:spPr>
          <a:xfrm>
            <a:off x="6444208" y="1784848"/>
            <a:ext cx="1944216" cy="3600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de cantos arredondados 31"/>
          <p:cNvSpPr/>
          <p:nvPr/>
        </p:nvSpPr>
        <p:spPr>
          <a:xfrm>
            <a:off x="3059832" y="4365104"/>
            <a:ext cx="5184576" cy="9361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ysClr val="windowText" lastClr="000000"/>
                </a:solidFill>
              </a:rPr>
              <a:t>Indica Revisão do PAP</a:t>
            </a:r>
          </a:p>
          <a:p>
            <a:r>
              <a:rPr lang="pt-BR" dirty="0" smtClean="0">
                <a:solidFill>
                  <a:sysClr val="windowText" lastClr="000000"/>
                </a:solidFill>
              </a:rPr>
              <a:t>ou</a:t>
            </a:r>
          </a:p>
          <a:p>
            <a:r>
              <a:rPr lang="pt-BR" dirty="0" smtClean="0">
                <a:solidFill>
                  <a:sysClr val="windowText" lastClr="000000"/>
                </a:solidFill>
              </a:rPr>
              <a:t>Valida o PAP e envia para o Dirigente de Ensino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33" name="Seta para a direita 32"/>
          <p:cNvSpPr/>
          <p:nvPr/>
        </p:nvSpPr>
        <p:spPr>
          <a:xfrm rot="7912123">
            <a:off x="7024892" y="1142756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5357" y="620688"/>
            <a:ext cx="7671099" cy="538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3972381" y="2672862"/>
            <a:ext cx="1823755" cy="114517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4860032" y="4221088"/>
            <a:ext cx="2232248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OK para confirmar o envio do PAP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19373441">
            <a:off x="3738157" y="370288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7584" y="764704"/>
            <a:ext cx="7645996" cy="5371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1619672" y="1397001"/>
            <a:ext cx="973263" cy="5198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de cantos arredondados 8"/>
          <p:cNvSpPr/>
          <p:nvPr/>
        </p:nvSpPr>
        <p:spPr>
          <a:xfrm>
            <a:off x="4572000" y="2348880"/>
            <a:ext cx="1944216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sair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0" name="Seta para a direita 9"/>
          <p:cNvSpPr/>
          <p:nvPr/>
        </p:nvSpPr>
        <p:spPr>
          <a:xfrm rot="7912123">
            <a:off x="2704412" y="1142756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748587" cy="594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98378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Fase de Homologação do PAP</a:t>
            </a:r>
            <a:b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Usuário com perfil Dirigente de Ensino</a:t>
            </a:r>
            <a:endParaRPr lang="pt-B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9632" y="1052736"/>
            <a:ext cx="6662637" cy="5572164"/>
          </a:xfrm>
          <a:prstGeom prst="rect">
            <a:avLst/>
          </a:prstGeom>
          <a:solidFill>
            <a:srgbClr val="E9C297"/>
          </a:solidFill>
          <a:ln w="9525">
            <a:noFill/>
            <a:miter lim="800000"/>
            <a:headEnd/>
            <a:tailEnd/>
          </a:ln>
        </p:spPr>
      </p:pic>
      <p:sp>
        <p:nvSpPr>
          <p:cNvPr id="8" name="Retângulo de cantos arredondados 7"/>
          <p:cNvSpPr/>
          <p:nvPr/>
        </p:nvSpPr>
        <p:spPr>
          <a:xfrm>
            <a:off x="6012160" y="5157192"/>
            <a:ext cx="2232248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Plano de Ação Participativo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9" name="Seta para a direita 8"/>
          <p:cNvSpPr/>
          <p:nvPr/>
        </p:nvSpPr>
        <p:spPr>
          <a:xfrm rot="7912123">
            <a:off x="5082748" y="4454201"/>
            <a:ext cx="792088" cy="37172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65810" y="888664"/>
            <a:ext cx="7643866" cy="505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tângulo de cantos arredondados 12"/>
          <p:cNvSpPr/>
          <p:nvPr/>
        </p:nvSpPr>
        <p:spPr>
          <a:xfrm>
            <a:off x="5508104" y="792088"/>
            <a:ext cx="280831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Inserir Usuário e senha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Entrar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4" name="Seta para a direita 13"/>
          <p:cNvSpPr/>
          <p:nvPr/>
        </p:nvSpPr>
        <p:spPr>
          <a:xfrm rot="7912123">
            <a:off x="3478607" y="1294762"/>
            <a:ext cx="792088" cy="318099"/>
          </a:xfrm>
          <a:prstGeom prst="rightArrow">
            <a:avLst/>
          </a:prstGeom>
          <a:solidFill>
            <a:srgbClr val="E9C297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46123" y="687370"/>
            <a:ext cx="7700241" cy="54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928662" y="1317625"/>
            <a:ext cx="985863" cy="2539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971600" y="2132856"/>
            <a:ext cx="3240360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Escola</a:t>
            </a:r>
          </a:p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Plano de Ação 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2882688">
            <a:off x="256140" y="710710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marcelino\Desktop\fig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1232" y="772412"/>
            <a:ext cx="7572396" cy="5329015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1043608" y="1928802"/>
            <a:ext cx="6600226" cy="57150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de cantos arredondados 7"/>
          <p:cNvSpPr/>
          <p:nvPr/>
        </p:nvSpPr>
        <p:spPr>
          <a:xfrm>
            <a:off x="3779912" y="4725144"/>
            <a:ext cx="4464496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dados da Escola para informações cadastradas previamente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Selecionar exibe o PAP da Escola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É possível utilizar filtros para selecionar as Escolas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9" name="Seta para a direita 8"/>
          <p:cNvSpPr/>
          <p:nvPr/>
        </p:nvSpPr>
        <p:spPr>
          <a:xfrm rot="7912123">
            <a:off x="6304812" y="243890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33438" y="784501"/>
            <a:ext cx="7500990" cy="526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2033570" y="1765288"/>
            <a:ext cx="1428732" cy="4286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1259632" y="4293096"/>
            <a:ext cx="4464496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ysClr val="windowText" lastClr="000000"/>
                </a:solidFill>
              </a:rPr>
              <a:t>Selecionar Informações sobre o PAP para: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Exibir dados gerais do PAP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Visualizar elaboradores do PAP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1" name="Seta para a direita 10"/>
          <p:cNvSpPr/>
          <p:nvPr/>
        </p:nvSpPr>
        <p:spPr>
          <a:xfrm rot="2523008">
            <a:off x="632225" y="1342874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marcelino\Desktop\fig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692696"/>
            <a:ext cx="7572428" cy="5329037"/>
          </a:xfrm>
          <a:prstGeom prst="rect">
            <a:avLst/>
          </a:prstGeom>
          <a:noFill/>
        </p:spPr>
      </p:pic>
      <p:sp>
        <p:nvSpPr>
          <p:cNvPr id="14" name="Retângulo 13"/>
          <p:cNvSpPr/>
          <p:nvPr/>
        </p:nvSpPr>
        <p:spPr>
          <a:xfrm>
            <a:off x="1115616" y="5517232"/>
            <a:ext cx="1224136" cy="2160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de cantos arredondados 17"/>
          <p:cNvSpPr/>
          <p:nvPr/>
        </p:nvSpPr>
        <p:spPr>
          <a:xfrm>
            <a:off x="4644008" y="3573016"/>
            <a:ext cx="4176464" cy="30243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Visualizar informações cadastrais da escola;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Visualizar Situação do PAP;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b="1" dirty="0" smtClean="0">
                <a:solidFill>
                  <a:sysClr val="windowText" lastClr="000000"/>
                </a:solidFill>
              </a:rPr>
              <a:t>Inserir Comentários do Dirigente de Ensino e SALVAR;  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 Visualizar comentários da Escola e do Supervisor de Ensino;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Selecionar Aba Elaboradores do PAP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smtClean="0">
                <a:solidFill>
                  <a:sysClr val="windowText" lastClr="000000"/>
                </a:solidFill>
              </a:rPr>
              <a:t>Selecionar VOLTAR para retornar ao Menu do PAP.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9" name="Seta para a direita 8"/>
          <p:cNvSpPr/>
          <p:nvPr/>
        </p:nvSpPr>
        <p:spPr>
          <a:xfrm rot="3330841">
            <a:off x="401242" y="1251651"/>
            <a:ext cx="792088" cy="255984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a direita 6"/>
          <p:cNvSpPr/>
          <p:nvPr/>
        </p:nvSpPr>
        <p:spPr>
          <a:xfrm rot="7612241">
            <a:off x="2498099" y="1211608"/>
            <a:ext cx="792088" cy="287503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55676" y="835008"/>
            <a:ext cx="7286644" cy="511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tângulo de cantos arredondados 10"/>
          <p:cNvSpPr/>
          <p:nvPr/>
        </p:nvSpPr>
        <p:spPr>
          <a:xfrm>
            <a:off x="4788024" y="3356992"/>
            <a:ext cx="309634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pt-BR" dirty="0" smtClean="0">
                <a:solidFill>
                  <a:sysClr val="windowText" lastClr="000000"/>
                </a:solidFill>
              </a:rPr>
              <a:t>Visualiza Elaboradores do PAP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3" name="Seta para a direita 12"/>
          <p:cNvSpPr/>
          <p:nvPr/>
        </p:nvSpPr>
        <p:spPr>
          <a:xfrm rot="7912123">
            <a:off x="7528947" y="1934844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0246" y="793516"/>
            <a:ext cx="7500990" cy="526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3428992" y="1785926"/>
            <a:ext cx="1643074" cy="57150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de cantos arredondados 6"/>
          <p:cNvSpPr/>
          <p:nvPr/>
        </p:nvSpPr>
        <p:spPr>
          <a:xfrm>
            <a:off x="5724128" y="2132856"/>
            <a:ext cx="280831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Diagnóstico e Formulação de ações  Parte 1 do PAP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 rot="7912123">
            <a:off x="4185220" y="1377788"/>
            <a:ext cx="792088" cy="256986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junior\Desktop\fig_slide_1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692696"/>
            <a:ext cx="7648576" cy="5328592"/>
          </a:xfrm>
          <a:prstGeom prst="rect">
            <a:avLst/>
          </a:prstGeom>
          <a:noFill/>
        </p:spPr>
      </p:pic>
      <p:sp>
        <p:nvSpPr>
          <p:cNvPr id="3" name="Retângulo de cantos arredondados 2"/>
          <p:cNvSpPr/>
          <p:nvPr/>
        </p:nvSpPr>
        <p:spPr>
          <a:xfrm>
            <a:off x="5076056" y="2924944"/>
            <a:ext cx="2232248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 Focos das Dimensões Pedagógicas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4" name="Seta para a direita 3"/>
          <p:cNvSpPr/>
          <p:nvPr/>
        </p:nvSpPr>
        <p:spPr>
          <a:xfrm rot="7912123">
            <a:off x="2920437" y="207886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471487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420888"/>
            <a:ext cx="475252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924944"/>
            <a:ext cx="475252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3429000"/>
            <a:ext cx="475252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3717032"/>
            <a:ext cx="475252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912" y="5589240"/>
            <a:ext cx="7429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5759921"/>
            <a:ext cx="475252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504" y="6021288"/>
            <a:ext cx="4752528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59632" y="6165304"/>
            <a:ext cx="20002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tângulo 15"/>
          <p:cNvSpPr/>
          <p:nvPr/>
        </p:nvSpPr>
        <p:spPr>
          <a:xfrm>
            <a:off x="107504" y="188640"/>
            <a:ext cx="4752528" cy="62646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1259632" y="6165304"/>
            <a:ext cx="208823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de cantos arredondados 17"/>
          <p:cNvSpPr/>
          <p:nvPr/>
        </p:nvSpPr>
        <p:spPr>
          <a:xfrm>
            <a:off x="5004048" y="2852936"/>
            <a:ext cx="3960440" cy="12241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pt-BR" sz="1400" dirty="0" smtClean="0">
                <a:solidFill>
                  <a:sysClr val="windowText" lastClr="000000"/>
                </a:solidFill>
              </a:rPr>
              <a:t>Visualizar o Foco</a:t>
            </a:r>
            <a:endParaRPr lang="pt-BR" sz="14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71538" y="786927"/>
            <a:ext cx="7429552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4786315" y="1785926"/>
            <a:ext cx="649782" cy="64294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de cantos arredondados 6"/>
          <p:cNvSpPr/>
          <p:nvPr/>
        </p:nvSpPr>
        <p:spPr>
          <a:xfrm>
            <a:off x="5292080" y="2492896"/>
            <a:ext cx="2952328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Plano de Ação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 rot="7912123">
            <a:off x="5008669" y="1214766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36369" y="774071"/>
            <a:ext cx="7500990" cy="526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1904248" y="1762480"/>
            <a:ext cx="2453438" cy="7143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3851920" y="3212976"/>
            <a:ext cx="3960440" cy="6480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a Dimensão Pedagógica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7912123">
            <a:off x="4360596" y="135878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0" y="758808"/>
            <a:ext cx="7565859" cy="5315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de cantos arredondados 6"/>
          <p:cNvSpPr/>
          <p:nvPr/>
        </p:nvSpPr>
        <p:spPr>
          <a:xfrm>
            <a:off x="3131840" y="3068960"/>
            <a:ext cx="5040560" cy="7920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pt-BR" dirty="0" smtClean="0">
                <a:solidFill>
                  <a:sysClr val="windowText" lastClr="000000"/>
                </a:solidFill>
              </a:rPr>
              <a:t>Visualiza Painel de Acompanhamento do Plano de Ação, seu status conforme a legenda e comentários de cada ação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 rot="3114523">
            <a:off x="260061" y="1681519"/>
            <a:ext cx="792088" cy="224263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1" y="719570"/>
            <a:ext cx="7632848" cy="536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5364089" y="1772816"/>
            <a:ext cx="648072" cy="3600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de cantos arredondados 7"/>
          <p:cNvSpPr/>
          <p:nvPr/>
        </p:nvSpPr>
        <p:spPr>
          <a:xfrm>
            <a:off x="5004048" y="2924944"/>
            <a:ext cx="309634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Selecione o ícone Indicadores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9" name="Seta para a direita 8"/>
          <p:cNvSpPr/>
          <p:nvPr/>
        </p:nvSpPr>
        <p:spPr>
          <a:xfrm rot="7912123">
            <a:off x="5584732" y="1214765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692696"/>
            <a:ext cx="7671099" cy="538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1870865" y="1700807"/>
            <a:ext cx="2476727" cy="72586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4427984" y="2132856"/>
            <a:ext cx="3960440" cy="4320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Selecione a Dimensão Pedagógica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7912123">
            <a:off x="4360596" y="1214766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83323" y="692696"/>
            <a:ext cx="756860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tângulo 25"/>
          <p:cNvSpPr/>
          <p:nvPr/>
        </p:nvSpPr>
        <p:spPr>
          <a:xfrm>
            <a:off x="1043609" y="2132856"/>
            <a:ext cx="1440160" cy="129614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de cantos arredondados 18"/>
          <p:cNvSpPr/>
          <p:nvPr/>
        </p:nvSpPr>
        <p:spPr>
          <a:xfrm>
            <a:off x="1979712" y="4293096"/>
            <a:ext cx="6264696" cy="9361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Visualiza o Painel de Acompanhamento dos Indicadores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O painel com o status auxilia na visualização do acompanhamento da meta.</a:t>
            </a:r>
            <a:endParaRPr lang="pt-BR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09620" y="686490"/>
            <a:ext cx="7715304" cy="542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5929322" y="1785926"/>
            <a:ext cx="514886" cy="64294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de cantos arredondados 3"/>
          <p:cNvSpPr/>
          <p:nvPr/>
        </p:nvSpPr>
        <p:spPr>
          <a:xfrm>
            <a:off x="5796136" y="2636912"/>
            <a:ext cx="2376264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Equipe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5" name="Seta para a direita 4"/>
          <p:cNvSpPr/>
          <p:nvPr/>
        </p:nvSpPr>
        <p:spPr>
          <a:xfrm rot="7912123">
            <a:off x="6208442" y="1153639"/>
            <a:ext cx="792088" cy="300723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0" y="669250"/>
            <a:ext cx="757242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de cantos arredondados 2"/>
          <p:cNvSpPr/>
          <p:nvPr/>
        </p:nvSpPr>
        <p:spPr>
          <a:xfrm>
            <a:off x="3563888" y="3933056"/>
            <a:ext cx="2448272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pt-BR" dirty="0" smtClean="0">
                <a:solidFill>
                  <a:sysClr val="windowText" lastClr="000000"/>
                </a:solidFill>
              </a:rPr>
              <a:t>Visualizar Integrantes</a:t>
            </a:r>
          </a:p>
          <a:p>
            <a:pPr marL="342900" indent="-342900"/>
            <a:r>
              <a:rPr lang="pt-BR" dirty="0" smtClean="0">
                <a:solidFill>
                  <a:sysClr val="windowText" lastClr="000000"/>
                </a:solidFill>
              </a:rPr>
              <a:t>Fechar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4" name="Seta para a direita 3"/>
          <p:cNvSpPr/>
          <p:nvPr/>
        </p:nvSpPr>
        <p:spPr>
          <a:xfrm rot="7912123">
            <a:off x="6208439" y="1729702"/>
            <a:ext cx="792088" cy="300723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95046" y="775903"/>
            <a:ext cx="7568606" cy="5317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Imagem 24" descr="fig_validar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67488" y="3068960"/>
            <a:ext cx="2520280" cy="306107"/>
          </a:xfrm>
          <a:prstGeom prst="rect">
            <a:avLst/>
          </a:prstGeom>
        </p:spPr>
      </p:pic>
      <p:sp>
        <p:nvSpPr>
          <p:cNvPr id="27" name="Retângulo 26"/>
          <p:cNvSpPr/>
          <p:nvPr/>
        </p:nvSpPr>
        <p:spPr>
          <a:xfrm>
            <a:off x="6444208" y="1784848"/>
            <a:ext cx="1152128" cy="3600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de cantos arredondados 31"/>
          <p:cNvSpPr/>
          <p:nvPr/>
        </p:nvSpPr>
        <p:spPr>
          <a:xfrm>
            <a:off x="3995936" y="2996952"/>
            <a:ext cx="4248472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Homologa o PAP que entra em execução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33" name="Seta para a direita 32"/>
          <p:cNvSpPr/>
          <p:nvPr/>
        </p:nvSpPr>
        <p:spPr>
          <a:xfrm rot="7912123">
            <a:off x="7024892" y="1142756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5357" y="620688"/>
            <a:ext cx="7671099" cy="538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3972381" y="2672862"/>
            <a:ext cx="1823755" cy="114517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4860032" y="4221088"/>
            <a:ext cx="2880320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ysClr val="windowText" lastClr="000000"/>
                </a:solidFill>
              </a:rPr>
              <a:t>Selecionar OK para confirmar a Homologação do PAP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para a direita 5"/>
          <p:cNvSpPr/>
          <p:nvPr/>
        </p:nvSpPr>
        <p:spPr>
          <a:xfrm rot="19373441">
            <a:off x="3738157" y="3702881"/>
            <a:ext cx="792088" cy="366157"/>
          </a:xfrm>
          <a:prstGeom prst="rightArrow">
            <a:avLst/>
          </a:prstGeom>
          <a:solidFill>
            <a:srgbClr val="E9C297"/>
          </a:solidFill>
          <a:ln>
            <a:solidFill>
              <a:srgbClr val="D8B0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748587" cy="594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2088232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Fase de Execução e Acompanhamento do PAP</a:t>
            </a:r>
            <a:endParaRPr lang="pt-B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52032" y="764704"/>
            <a:ext cx="7469495" cy="52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de cantos arredondados 4"/>
          <p:cNvSpPr/>
          <p:nvPr/>
        </p:nvSpPr>
        <p:spPr>
          <a:xfrm>
            <a:off x="3995936" y="3356992"/>
            <a:ext cx="4320480" cy="23762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Visualizar </a:t>
            </a:r>
            <a:r>
              <a:rPr lang="pt-BR" dirty="0" smtClean="0">
                <a:solidFill>
                  <a:sysClr val="windowText" lastClr="000000"/>
                </a:solidFill>
              </a:rPr>
              <a:t>e </a:t>
            </a:r>
            <a:r>
              <a:rPr lang="pt-BR" dirty="0" smtClean="0">
                <a:solidFill>
                  <a:sysClr val="windowText" lastClr="000000"/>
                </a:solidFill>
              </a:rPr>
              <a:t>comentar as </a:t>
            </a:r>
            <a:r>
              <a:rPr lang="pt-BR" dirty="0" smtClean="0">
                <a:solidFill>
                  <a:sysClr val="windowText" lastClr="000000"/>
                </a:solidFill>
              </a:rPr>
              <a:t>a</a:t>
            </a:r>
            <a:r>
              <a:rPr lang="pt-BR" dirty="0" smtClean="0">
                <a:solidFill>
                  <a:sysClr val="windowText" lastClr="000000"/>
                </a:solidFill>
              </a:rPr>
              <a:t>ções de cada dimensão;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Acompanhar o status das ações;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Alterar integrantes da equipe  e responsável sempre que necessário;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Alterar e incluir entregas;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Registrar as datas de término das ações e entregas executadas.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83323" y="692696"/>
            <a:ext cx="756860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tângulo de cantos arredondados 17"/>
          <p:cNvSpPr/>
          <p:nvPr/>
        </p:nvSpPr>
        <p:spPr>
          <a:xfrm>
            <a:off x="3851920" y="4149080"/>
            <a:ext cx="4320480" cy="12241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Acompanhar </a:t>
            </a:r>
            <a:r>
              <a:rPr lang="pt-BR" dirty="0" smtClean="0">
                <a:solidFill>
                  <a:sysClr val="windowText" lastClr="000000"/>
                </a:solidFill>
              </a:rPr>
              <a:t>o Status dos </a:t>
            </a:r>
            <a:r>
              <a:rPr lang="pt-BR" dirty="0" smtClean="0">
                <a:solidFill>
                  <a:sysClr val="windowText" lastClr="000000"/>
                </a:solidFill>
              </a:rPr>
              <a:t>Indicadores; 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I</a:t>
            </a:r>
            <a:r>
              <a:rPr lang="pt-BR" dirty="0" smtClean="0">
                <a:solidFill>
                  <a:sysClr val="windowText" lastClr="000000"/>
                </a:solidFill>
              </a:rPr>
              <a:t>nserir as apurações dos indicadores;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>
                <a:solidFill>
                  <a:sysClr val="windowText" lastClr="000000"/>
                </a:solidFill>
              </a:rPr>
              <a:t>Verificar e dimensionar o alcance dos resultados desejados.</a:t>
            </a:r>
            <a:endParaRPr lang="pt-BR" dirty="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00075" y="1031874"/>
            <a:ext cx="818515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4400" b="1" dirty="0" smtClean="0"/>
          </a:p>
          <a:p>
            <a:pPr algn="ctr"/>
            <a:endParaRPr lang="pt-BR" sz="3200" b="1" dirty="0" smtClean="0"/>
          </a:p>
          <a:p>
            <a:pPr algn="ctr"/>
            <a:r>
              <a:rPr lang="pt-BR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Para dúvidas e sugestões não deixem de entrar em contato pelo email:</a:t>
            </a:r>
            <a:endParaRPr lang="pt-BR" sz="32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pt-BR" sz="3200" b="1" dirty="0" smtClean="0">
              <a:hlinkClick r:id="rId2"/>
            </a:endParaRPr>
          </a:p>
          <a:p>
            <a:pPr algn="ctr"/>
            <a:r>
              <a:rPr lang="pt-BR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pap@edunet.sp.gov.br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</TotalTime>
  <Words>1243</Words>
  <Application>Microsoft Office PowerPoint</Application>
  <PresentationFormat>Apresentação na tela (4:3)</PresentationFormat>
  <Paragraphs>175</Paragraphs>
  <Slides>85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85</vt:i4>
      </vt:variant>
    </vt:vector>
  </HeadingPairs>
  <TitlesOfParts>
    <vt:vector size="86" baseType="lpstr">
      <vt:lpstr>Tema do Office</vt:lpstr>
      <vt:lpstr>Slide 1</vt:lpstr>
      <vt:lpstr>Slide 2</vt:lpstr>
      <vt:lpstr>Slide 3</vt:lpstr>
      <vt:lpstr>Slide 4</vt:lpstr>
      <vt:lpstr>Fase de Elaboração do PAP  Usuário com perfil Escola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Fase de Validação do PAP  Usuário com perfil Supervisor de Ensino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Fase de Homologação do PAP  Usuário com perfil Dirigente de Ensino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Fase de Execução e Acompanhamento do PAP</vt:lpstr>
      <vt:lpstr>Slide 83</vt:lpstr>
      <vt:lpstr>Slide 84</vt:lpstr>
      <vt:lpstr>Slide 85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vivian.gimenes</dc:creator>
  <cp:lastModifiedBy>LPalm</cp:lastModifiedBy>
  <cp:revision>317</cp:revision>
  <dcterms:created xsi:type="dcterms:W3CDTF">2012-08-02T11:19:06Z</dcterms:created>
  <dcterms:modified xsi:type="dcterms:W3CDTF">2012-08-14T20:16:59Z</dcterms:modified>
</cp:coreProperties>
</file>